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595" r:id="rId59"/>
    <p:sldId id="596" r:id="rId60"/>
    <p:sldId id="597" r:id="rId61"/>
    <p:sldId id="598" r:id="rId62"/>
    <p:sldId id="599" r:id="rId63"/>
    <p:sldId id="600" r:id="rId64"/>
    <p:sldId id="601" r:id="rId65"/>
    <p:sldId id="602"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Lst>
  <p:sldSz cx="12192000" cy="6858000"/>
  <p:notesSz cx="6858000" cy="9144000"/>
  <p:embeddedFontLst>
    <p:embeddedFont>
      <p:font typeface="Calibri" panose="020F0502020204030204" pitchFamily="34" charset="0"/>
      <p:regular r:id="rId117"/>
      <p:bold r:id="rId118"/>
      <p:italic r:id="rId119"/>
      <p:boldItalic r:id="rId120"/>
    </p:embeddedFont>
    <p:embeddedFont>
      <p:font typeface="Open Sans" panose="020B0606030504020204" pitchFamily="34" charset="0"/>
      <p:regular r:id="rId121"/>
      <p:bold r:id="rId122"/>
      <p:italic r:id="rId123"/>
      <p:boldItalic r:id="rId124"/>
    </p:embeddedFont>
    <p:embeddedFont>
      <p:font typeface="Quattrocento Sans" panose="020B0502050000020003" pitchFamily="34" charset="0"/>
      <p:regular r:id="rId125"/>
      <p:bold r:id="rId126"/>
      <p:italic r:id="rId127"/>
      <p:boldItalic r:id="rId1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9" roundtripDataSignature="AMtx7mg8vibslKcgzVn55ZD5BhBEmk9Zn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892" y="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7.fntdata"/><Relationship Id="rId128"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8.fntdata"/><Relationship Id="rId129" Type="http://customschemas.google.com/relationships/presentationmetadata" Target="meta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3.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4.fntdata"/><Relationship Id="rId125"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
        <p:cNvGrpSpPr/>
        <p:nvPr/>
      </p:nvGrpSpPr>
      <p:grpSpPr>
        <a:xfrm>
          <a:off x="0" y="0"/>
          <a:ext cx="0" cy="0"/>
          <a:chOff x="0" y="0"/>
          <a:chExt cx="0" cy="0"/>
        </a:xfrm>
      </p:grpSpPr>
      <p:sp>
        <p:nvSpPr>
          <p:cNvPr id="17" name="Google Shape;1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 name="Google Shape;1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7" name="Google Shape;707;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5" name="Google Shape;715;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1" name="Google Shape;721;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7" name="Google Shape;727;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3" name="Google Shape;733;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9" name="Google Shape;739;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0" name="Google Shape;750;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7" name="Google Shape;767;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3" name="Google Shape;773;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0" name="Google Shape;780;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9" name="Google Shape;799;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8" name="Google Shape;808;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5" name="Google Shape;815;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2" name="Google Shape;822;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
        <p:cNvGrpSpPr/>
        <p:nvPr/>
      </p:nvGrpSpPr>
      <p:grpSpPr>
        <a:xfrm>
          <a:off x="0" y="0"/>
          <a:ext cx="0" cy="0"/>
          <a:chOff x="0" y="0"/>
          <a:chExt cx="0" cy="0"/>
        </a:xfrm>
      </p:grpSpPr>
      <p:sp>
        <p:nvSpPr>
          <p:cNvPr id="23" name="Google Shape;2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 name="Google Shape;2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 name="Google Shape;4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1">
            <a:extLst>
              <a:ext uri="{FF2B5EF4-FFF2-40B4-BE49-F238E27FC236}">
                <a16:creationId xmlns:a16="http://schemas.microsoft.com/office/drawing/2014/main" id="{20AED956-545D-460A-890E-1B7E48474D5D}"/>
              </a:ext>
            </a:extLst>
          </p:cNvPr>
          <p:cNvSpPr>
            <a:spLocks noGrp="1" noRot="1" noChangeAspect="1" noChangeArrowheads="1" noTextEdit="1"/>
          </p:cNvSpPr>
          <p:nvPr>
            <p:ph type="sldImg"/>
          </p:nvPr>
        </p:nvSpPr>
        <p:spPr bwMode="auto">
          <a:xfrm>
            <a:off x="0" y="777875"/>
            <a:ext cx="1588" cy="1588"/>
          </a:xfrm>
          <a:solidFill>
            <a:srgbClr val="FFFFFF"/>
          </a:solidFill>
          <a:ln>
            <a:solidFill>
              <a:srgbClr val="000000"/>
            </a:solidFill>
            <a:miter lim="800000"/>
            <a:headEnd/>
            <a:tailEnd/>
          </a:ln>
        </p:spPr>
      </p:sp>
      <p:sp>
        <p:nvSpPr>
          <p:cNvPr id="67587" name="Rectangle 2">
            <a:extLst>
              <a:ext uri="{FF2B5EF4-FFF2-40B4-BE49-F238E27FC236}">
                <a16:creationId xmlns:a16="http://schemas.microsoft.com/office/drawing/2014/main" id="{3677A4F6-129A-4C6B-B654-CF94460EE6D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it-IT" altLang="it-IT"/>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1">
            <a:extLst>
              <a:ext uri="{FF2B5EF4-FFF2-40B4-BE49-F238E27FC236}">
                <a16:creationId xmlns:a16="http://schemas.microsoft.com/office/drawing/2014/main" id="{6D95083F-CF3F-4D9B-8290-19EF4772099E}"/>
              </a:ext>
            </a:extLst>
          </p:cNvPr>
          <p:cNvSpPr>
            <a:spLocks noGrp="1" noRot="1" noChangeAspect="1" noChangeArrowheads="1" noTextEdit="1"/>
          </p:cNvSpPr>
          <p:nvPr>
            <p:ph type="sldImg"/>
          </p:nvPr>
        </p:nvSpPr>
        <p:spPr bwMode="auto">
          <a:xfrm>
            <a:off x="0" y="777875"/>
            <a:ext cx="1588" cy="1588"/>
          </a:xfrm>
          <a:solidFill>
            <a:srgbClr val="FFFFFF"/>
          </a:solidFill>
          <a:ln>
            <a:solidFill>
              <a:srgbClr val="000000"/>
            </a:solidFill>
            <a:miter lim="800000"/>
            <a:headEnd/>
            <a:tailEnd/>
          </a:ln>
        </p:spPr>
      </p:sp>
      <p:sp>
        <p:nvSpPr>
          <p:cNvPr id="69635" name="Rectangle 2">
            <a:extLst>
              <a:ext uri="{FF2B5EF4-FFF2-40B4-BE49-F238E27FC236}">
                <a16:creationId xmlns:a16="http://schemas.microsoft.com/office/drawing/2014/main" id="{CB0BEE47-DA48-4207-BD81-A290D8CAA47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it-IT" altLang="it-IT"/>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 name="Google Shape;6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1">
            <a:extLst>
              <a:ext uri="{FF2B5EF4-FFF2-40B4-BE49-F238E27FC236}">
                <a16:creationId xmlns:a16="http://schemas.microsoft.com/office/drawing/2014/main" id="{C311FC95-BCD0-436A-B88F-105EF191D843}"/>
              </a:ext>
            </a:extLst>
          </p:cNvPr>
          <p:cNvSpPr>
            <a:spLocks noGrp="1" noRot="1" noChangeAspect="1" noChangeArrowheads="1" noTextEdit="1"/>
          </p:cNvSpPr>
          <p:nvPr>
            <p:ph type="sldImg"/>
          </p:nvPr>
        </p:nvSpPr>
        <p:spPr bwMode="auto">
          <a:xfrm>
            <a:off x="0" y="777875"/>
            <a:ext cx="1588" cy="1588"/>
          </a:xfrm>
          <a:solidFill>
            <a:srgbClr val="FFFFFF"/>
          </a:solidFill>
          <a:ln>
            <a:solidFill>
              <a:srgbClr val="000000"/>
            </a:solidFill>
            <a:miter lim="800000"/>
            <a:headEnd/>
            <a:tailEnd/>
          </a:ln>
        </p:spPr>
      </p:sp>
      <p:sp>
        <p:nvSpPr>
          <p:cNvPr id="71683" name="Rectangle 2">
            <a:extLst>
              <a:ext uri="{FF2B5EF4-FFF2-40B4-BE49-F238E27FC236}">
                <a16:creationId xmlns:a16="http://schemas.microsoft.com/office/drawing/2014/main" id="{85547A09-E7EE-4523-9DC9-62616C8C99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it-IT" altLang="it-IT"/>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1">
            <a:extLst>
              <a:ext uri="{FF2B5EF4-FFF2-40B4-BE49-F238E27FC236}">
                <a16:creationId xmlns:a16="http://schemas.microsoft.com/office/drawing/2014/main" id="{711F8ACE-4C35-483F-B001-A39028EB8D3F}"/>
              </a:ext>
            </a:extLst>
          </p:cNvPr>
          <p:cNvSpPr>
            <a:spLocks noGrp="1" noRot="1" noChangeAspect="1" noChangeArrowheads="1" noTextEdit="1"/>
          </p:cNvSpPr>
          <p:nvPr>
            <p:ph type="sldImg"/>
          </p:nvPr>
        </p:nvSpPr>
        <p:spPr bwMode="auto">
          <a:xfrm>
            <a:off x="0" y="777875"/>
            <a:ext cx="1588" cy="1588"/>
          </a:xfrm>
          <a:solidFill>
            <a:srgbClr val="FFFFFF"/>
          </a:solidFill>
          <a:ln>
            <a:solidFill>
              <a:srgbClr val="000000"/>
            </a:solidFill>
            <a:miter lim="800000"/>
            <a:headEnd/>
            <a:tailEnd/>
          </a:ln>
        </p:spPr>
      </p:sp>
      <p:sp>
        <p:nvSpPr>
          <p:cNvPr id="73731" name="Rectangle 2">
            <a:extLst>
              <a:ext uri="{FF2B5EF4-FFF2-40B4-BE49-F238E27FC236}">
                <a16:creationId xmlns:a16="http://schemas.microsoft.com/office/drawing/2014/main" id="{45939E57-920A-4F0C-8581-E57FF50ACD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it-IT" altLang="it-IT"/>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1">
            <a:extLst>
              <a:ext uri="{FF2B5EF4-FFF2-40B4-BE49-F238E27FC236}">
                <a16:creationId xmlns:a16="http://schemas.microsoft.com/office/drawing/2014/main" id="{31742CC0-AE73-445D-9E56-C8BEEE11B132}"/>
              </a:ext>
            </a:extLst>
          </p:cNvPr>
          <p:cNvSpPr>
            <a:spLocks noGrp="1" noRot="1" noChangeAspect="1" noChangeArrowheads="1" noTextEdit="1"/>
          </p:cNvSpPr>
          <p:nvPr>
            <p:ph type="sldImg"/>
          </p:nvPr>
        </p:nvSpPr>
        <p:spPr bwMode="auto">
          <a:xfrm>
            <a:off x="0" y="777875"/>
            <a:ext cx="1588" cy="1588"/>
          </a:xfrm>
          <a:solidFill>
            <a:srgbClr val="FFFFFF"/>
          </a:solidFill>
          <a:ln>
            <a:solidFill>
              <a:srgbClr val="000000"/>
            </a:solidFill>
            <a:miter lim="800000"/>
            <a:headEnd/>
            <a:tailEnd/>
          </a:ln>
        </p:spPr>
      </p:sp>
      <p:sp>
        <p:nvSpPr>
          <p:cNvPr id="75779" name="Rectangle 2">
            <a:extLst>
              <a:ext uri="{FF2B5EF4-FFF2-40B4-BE49-F238E27FC236}">
                <a16:creationId xmlns:a16="http://schemas.microsoft.com/office/drawing/2014/main" id="{38E61A82-633B-4348-BD4D-C1B30EC4EEF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it-IT" altLang="it-IT"/>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1">
            <a:extLst>
              <a:ext uri="{FF2B5EF4-FFF2-40B4-BE49-F238E27FC236}">
                <a16:creationId xmlns:a16="http://schemas.microsoft.com/office/drawing/2014/main" id="{455C6025-00CF-4A40-AA3C-FC2101A4A466}"/>
              </a:ext>
            </a:extLst>
          </p:cNvPr>
          <p:cNvSpPr>
            <a:spLocks noGrp="1" noRot="1" noChangeAspect="1" noChangeArrowheads="1" noTextEdit="1"/>
          </p:cNvSpPr>
          <p:nvPr>
            <p:ph type="sldImg"/>
          </p:nvPr>
        </p:nvSpPr>
        <p:spPr bwMode="auto">
          <a:xfrm>
            <a:off x="0" y="777875"/>
            <a:ext cx="1588" cy="1588"/>
          </a:xfrm>
          <a:solidFill>
            <a:srgbClr val="FFFFFF"/>
          </a:solidFill>
          <a:ln>
            <a:solidFill>
              <a:srgbClr val="000000"/>
            </a:solidFill>
            <a:miter lim="800000"/>
            <a:headEnd/>
            <a:tailEnd/>
          </a:ln>
        </p:spPr>
      </p:sp>
      <p:sp>
        <p:nvSpPr>
          <p:cNvPr id="77827" name="Rectangle 2">
            <a:extLst>
              <a:ext uri="{FF2B5EF4-FFF2-40B4-BE49-F238E27FC236}">
                <a16:creationId xmlns:a16="http://schemas.microsoft.com/office/drawing/2014/main" id="{BFCF6B29-5E60-4773-A461-3DD280AE18B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it-IT" altLang="it-IT"/>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1">
            <a:extLst>
              <a:ext uri="{FF2B5EF4-FFF2-40B4-BE49-F238E27FC236}">
                <a16:creationId xmlns:a16="http://schemas.microsoft.com/office/drawing/2014/main" id="{BBB02B48-A02F-4D98-BC9B-1EC9741D8885}"/>
              </a:ext>
            </a:extLst>
          </p:cNvPr>
          <p:cNvSpPr>
            <a:spLocks noGrp="1" noRot="1" noChangeAspect="1" noChangeArrowheads="1" noTextEdit="1"/>
          </p:cNvSpPr>
          <p:nvPr>
            <p:ph type="sldImg"/>
          </p:nvPr>
        </p:nvSpPr>
        <p:spPr bwMode="auto">
          <a:xfrm>
            <a:off x="0" y="777875"/>
            <a:ext cx="1588" cy="1588"/>
          </a:xfrm>
          <a:solidFill>
            <a:srgbClr val="FFFFFF"/>
          </a:solidFill>
          <a:ln>
            <a:solidFill>
              <a:srgbClr val="000000"/>
            </a:solidFill>
            <a:miter lim="800000"/>
            <a:headEnd/>
            <a:tailEnd/>
          </a:ln>
        </p:spPr>
      </p:sp>
      <p:sp>
        <p:nvSpPr>
          <p:cNvPr id="79875" name="Rectangle 2">
            <a:extLst>
              <a:ext uri="{FF2B5EF4-FFF2-40B4-BE49-F238E27FC236}">
                <a16:creationId xmlns:a16="http://schemas.microsoft.com/office/drawing/2014/main" id="{1CDA3A68-644E-4880-879B-F9CBB42EA58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it-IT" altLang="it-IT"/>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1">
            <a:extLst>
              <a:ext uri="{FF2B5EF4-FFF2-40B4-BE49-F238E27FC236}">
                <a16:creationId xmlns:a16="http://schemas.microsoft.com/office/drawing/2014/main" id="{FE6B43A9-73A7-4FBD-B884-FB8213722FEF}"/>
              </a:ext>
            </a:extLst>
          </p:cNvPr>
          <p:cNvSpPr>
            <a:spLocks noGrp="1" noRot="1" noChangeAspect="1" noChangeArrowheads="1" noTextEdit="1"/>
          </p:cNvSpPr>
          <p:nvPr>
            <p:ph type="sldImg"/>
          </p:nvPr>
        </p:nvSpPr>
        <p:spPr bwMode="auto">
          <a:xfrm>
            <a:off x="0" y="777875"/>
            <a:ext cx="1588" cy="1588"/>
          </a:xfrm>
          <a:solidFill>
            <a:srgbClr val="FFFFFF"/>
          </a:solidFill>
          <a:ln>
            <a:solidFill>
              <a:srgbClr val="000000"/>
            </a:solidFill>
            <a:miter lim="800000"/>
            <a:headEnd/>
            <a:tailEnd/>
          </a:ln>
        </p:spPr>
      </p:sp>
      <p:sp>
        <p:nvSpPr>
          <p:cNvPr id="81923" name="Rectangle 2">
            <a:extLst>
              <a:ext uri="{FF2B5EF4-FFF2-40B4-BE49-F238E27FC236}">
                <a16:creationId xmlns:a16="http://schemas.microsoft.com/office/drawing/2014/main" id="{E1C35CC3-96BB-4733-9028-8FAA4F32E0C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it-IT" altLang="it-IT"/>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6" name="Google Shape;496;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4" name="Google Shape;51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0" name="Google Shape;520;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4" name="Google Shape;534;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1" name="Google Shape;541;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0" name="Google Shape;550;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7" name="Google Shape;557;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4" name="Google Shape;564;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6" name="Google Shape;576;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2" name="Google Shape;582;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 name="Google Shape;7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8" name="Google Shape;588;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4" name="Google Shape;594;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0" name="Google Shape;600;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6" name="Google Shape;606;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8" name="Google Shape;618;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4" name="Google Shape;624;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0" name="Google Shape;630;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6" name="Google Shape;636;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2" name="Google Shape;642;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 name="Google Shape;7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8" name="Google Shape;648;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4" name="Google Shape;654;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7" name="Google Shape;667;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3" name="Google Shape;673;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9" name="Google Shape;679;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5" name="Google Shape;685;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1" name="Google Shape;691;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6" name="Google Shape;696;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1" name="Google Shape;701;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personalizzato">
  <p:cSld name="Layout personalizzato">
    <p:spTree>
      <p:nvGrpSpPr>
        <p:cNvPr id="1" name="Shape 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titolo">
  <p:cSld name="Diapositiva titolo">
    <p:spTree>
      <p:nvGrpSpPr>
        <p:cNvPr id="1" name="Shape 14"/>
        <p:cNvGrpSpPr/>
        <p:nvPr/>
      </p:nvGrpSpPr>
      <p:grpSpPr>
        <a:xfrm>
          <a:off x="0" y="0"/>
          <a:ext cx="0" cy="0"/>
          <a:chOff x="0" y="0"/>
          <a:chExt cx="0" cy="0"/>
        </a:xfrm>
      </p:grpSpPr>
      <p:sp>
        <p:nvSpPr>
          <p:cNvPr id="15" name="Google Shape;15;p113"/>
          <p:cNvSpPr/>
          <p:nvPr/>
        </p:nvSpPr>
        <p:spPr>
          <a:xfrm>
            <a:off x="0" y="0"/>
            <a:ext cx="12192000" cy="1031359"/>
          </a:xfrm>
          <a:prstGeom prst="rect">
            <a:avLst/>
          </a:prstGeom>
          <a:solidFill>
            <a:srgbClr val="0070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3694041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11"/>
          <p:cNvSpPr/>
          <p:nvPr/>
        </p:nvSpPr>
        <p:spPr>
          <a:xfrm>
            <a:off x="0" y="5935717"/>
            <a:ext cx="12192000" cy="92228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0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91.jpg"/><Relationship Id="rId4" Type="http://schemas.openxmlformats.org/officeDocument/2006/relationships/image" Target="../media/image90.jp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jp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image" Target="../media/image94.jpg"/><Relationship Id="rId4" Type="http://schemas.openxmlformats.org/officeDocument/2006/relationships/image" Target="../media/image93.jpg"/></Relationships>
</file>

<file path=ppt/slides/_rels/slide106.xml.rels><?xml version="1.0" encoding="UTF-8" standalone="yes"?>
<Relationships xmlns="http://schemas.openxmlformats.org/package/2006/relationships"><Relationship Id="rId8" Type="http://schemas.openxmlformats.org/officeDocument/2006/relationships/image" Target="../media/image101.jpg"/><Relationship Id="rId3" Type="http://schemas.openxmlformats.org/officeDocument/2006/relationships/image" Target="../media/image95.jpg"/><Relationship Id="rId7" Type="http://schemas.openxmlformats.org/officeDocument/2006/relationships/image" Target="../media/image100.jpg"/><Relationship Id="rId12" Type="http://schemas.openxmlformats.org/officeDocument/2006/relationships/image" Target="../media/image103.jp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99.jpg"/><Relationship Id="rId11" Type="http://schemas.openxmlformats.org/officeDocument/2006/relationships/image" Target="../media/image96.jpg"/><Relationship Id="rId5" Type="http://schemas.openxmlformats.org/officeDocument/2006/relationships/image" Target="../media/image98.jpg"/><Relationship Id="rId10" Type="http://schemas.openxmlformats.org/officeDocument/2006/relationships/image" Target="../media/image102.jpg"/><Relationship Id="rId4" Type="http://schemas.openxmlformats.org/officeDocument/2006/relationships/image" Target="../media/image97.jpg"/><Relationship Id="rId9" Type="http://schemas.openxmlformats.org/officeDocument/2006/relationships/image" Target="../media/image94.jp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07.jpg"/></Relationships>
</file>

<file path=ppt/slides/_rels/slide111.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hyperlink" Target="mailto:Selene.Giupponi@unipr.it" TargetMode="External"/><Relationship Id="rId4" Type="http://schemas.openxmlformats.org/officeDocument/2006/relationships/hyperlink" Target="mailto:rc@seciurity-brokers.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3" Type="http://schemas.openxmlformats.org/officeDocument/2006/relationships/image" Target="../media/image2.png"/><Relationship Id="rId7" Type="http://schemas.openxmlformats.org/officeDocument/2006/relationships/image" Target="../media/image6.jpg"/><Relationship Id="rId12"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garanteprivacy.it/regolamentou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38.xml.rels><?xml version="1.0" encoding="UTF-8" standalone="yes"?>
<Relationships xmlns="http://schemas.openxmlformats.org/package/2006/relationships"><Relationship Id="rId8" Type="http://schemas.openxmlformats.org/officeDocument/2006/relationships/hyperlink" Target="https://www.ccleaner.com/recuva/download" TargetMode="External"/><Relationship Id="rId3" Type="http://schemas.openxmlformats.org/officeDocument/2006/relationships/hyperlink" Target="https://www.torproject.org/" TargetMode="External"/><Relationship Id="rId7" Type="http://schemas.openxmlformats.org/officeDocument/2006/relationships/hyperlink" Target="https://eraser.heidi.ie/download/"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www.veracrypt.fr/en/Downloads.html" TargetMode="External"/><Relationship Id="rId5" Type="http://schemas.openxmlformats.org/officeDocument/2006/relationships/hyperlink" Target="https://www.paterva.com/downloads.php" TargetMode="External"/><Relationship Id="rId4" Type="http://schemas.openxmlformats.org/officeDocument/2006/relationships/hyperlink" Target="https://www.elevenpaths.com/labstools/foca/index.html" TargetMode="External"/><Relationship Id="rId9" Type="http://schemas.openxmlformats.org/officeDocument/2006/relationships/hyperlink" Target="https://www.gpg4win.or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eraser.heidi.ie/"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5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emf"/></Relationships>
</file>

<file path=ppt/slides/_rels/slide5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6.emf"/></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60.jpe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6.emf"/></Relationships>
</file>

<file path=ppt/slides/_rels/slide6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hyperlink" Target="https://www.veracrypt.fr/en/Downloads.html" TargetMode="External"/><Relationship Id="rId4" Type="http://schemas.openxmlformats.org/officeDocument/2006/relationships/image" Target="../media/image65.jpg"/></Relationships>
</file>

<file path=ppt/slides/_rels/slide74.xml.rels><?xml version="1.0" encoding="UTF-8" standalone="yes"?>
<Relationships xmlns="http://schemas.openxmlformats.org/package/2006/relationships"><Relationship Id="rId3" Type="http://schemas.openxmlformats.org/officeDocument/2006/relationships/hyperlink" Target="https://www.veracrypt.fr/en/Downloads.html"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19"/>
        <p:cNvGrpSpPr/>
        <p:nvPr/>
      </p:nvGrpSpPr>
      <p:grpSpPr>
        <a:xfrm>
          <a:off x="0" y="0"/>
          <a:ext cx="0" cy="0"/>
          <a:chOff x="0" y="0"/>
          <a:chExt cx="0" cy="0"/>
        </a:xfrm>
      </p:grpSpPr>
      <p:sp>
        <p:nvSpPr>
          <p:cNvPr id="20" name="Google Shape;20;p1"/>
          <p:cNvSpPr/>
          <p:nvPr/>
        </p:nvSpPr>
        <p:spPr>
          <a:xfrm>
            <a:off x="2142856" y="1132579"/>
            <a:ext cx="9744344" cy="12618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2800" b="1" dirty="0">
                <a:solidFill>
                  <a:schemeClr val="lt1"/>
                </a:solidFill>
                <a:latin typeface="Quattrocento Sans"/>
                <a:ea typeface="Quattrocento Sans"/>
                <a:cs typeface="Quattrocento Sans"/>
                <a:sym typeface="Quattrocento Sans"/>
              </a:rPr>
              <a:t>Autodifesa Digitale</a:t>
            </a:r>
          </a:p>
          <a:p>
            <a:pPr marL="0" marR="0" lvl="0" indent="0" algn="l" rtl="0">
              <a:spcBef>
                <a:spcPts val="0"/>
              </a:spcBef>
              <a:spcAft>
                <a:spcPts val="0"/>
              </a:spcAft>
              <a:buNone/>
            </a:pPr>
            <a:endParaRPr lang="it-IT" sz="2800" b="1" dirty="0">
              <a:solidFill>
                <a:schemeClr val="lt1"/>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2000" dirty="0">
              <a:solidFill>
                <a:schemeClr val="lt1"/>
              </a:solidFill>
              <a:latin typeface="Quattrocento Sans"/>
              <a:ea typeface="Quattrocento Sans"/>
              <a:cs typeface="Quattrocento Sans"/>
              <a:sym typeface="Quattrocento Sans"/>
            </a:endParaRPr>
          </a:p>
        </p:txBody>
      </p:sp>
      <p:sp>
        <p:nvSpPr>
          <p:cNvPr id="21" name="Google Shape;21;p1"/>
          <p:cNvSpPr txBox="1"/>
          <p:nvPr/>
        </p:nvSpPr>
        <p:spPr>
          <a:xfrm>
            <a:off x="2095634" y="4520616"/>
            <a:ext cx="523244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800" b="1" dirty="0" err="1">
                <a:solidFill>
                  <a:schemeClr val="lt1"/>
                </a:solidFill>
                <a:latin typeface="Open Sans"/>
                <a:ea typeface="Open Sans"/>
                <a:cs typeface="Open Sans"/>
                <a:sym typeface="Open Sans"/>
              </a:rPr>
              <a:t>Prof.Ing</a:t>
            </a:r>
            <a:r>
              <a:rPr lang="it-IT" sz="1800" b="1" dirty="0">
                <a:solidFill>
                  <a:schemeClr val="lt1"/>
                </a:solidFill>
                <a:latin typeface="Open Sans"/>
                <a:ea typeface="Open Sans"/>
                <a:cs typeface="Open Sans"/>
                <a:sym typeface="Open Sans"/>
              </a:rPr>
              <a:t>. Selene Giupponi</a:t>
            </a:r>
            <a:endParaRPr sz="1800" b="1" dirty="0">
              <a:solidFill>
                <a:schemeClr val="lt1"/>
              </a:solidFill>
              <a:latin typeface="Open Sans"/>
              <a:ea typeface="Open Sans"/>
              <a:cs typeface="Open Sans"/>
              <a:sym typeface="Open Sans"/>
            </a:endParaRPr>
          </a:p>
        </p:txBody>
      </p:sp>
      <p:pic>
        <p:nvPicPr>
          <p:cNvPr id="3" name="Immagine 2">
            <a:extLst>
              <a:ext uri="{FF2B5EF4-FFF2-40B4-BE49-F238E27FC236}">
                <a16:creationId xmlns:a16="http://schemas.microsoft.com/office/drawing/2014/main" id="{30562764-1AE8-1396-BC55-8C4BCD89CDA9}"/>
              </a:ext>
            </a:extLst>
          </p:cNvPr>
          <p:cNvPicPr>
            <a:picLocks noChangeAspect="1"/>
          </p:cNvPicPr>
          <p:nvPr/>
        </p:nvPicPr>
        <p:blipFill>
          <a:blip r:embed="rId3"/>
          <a:stretch>
            <a:fillRect/>
          </a:stretch>
        </p:blipFill>
        <p:spPr>
          <a:xfrm>
            <a:off x="77274" y="5559373"/>
            <a:ext cx="2369291" cy="167426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0"/>
          <p:cNvSpPr txBox="1"/>
          <p:nvPr/>
        </p:nvSpPr>
        <p:spPr>
          <a:xfrm>
            <a:off x="553156" y="234072"/>
            <a:ext cx="218059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Deep Web</a:t>
            </a:r>
            <a:endParaRPr/>
          </a:p>
        </p:txBody>
      </p:sp>
      <p:pic>
        <p:nvPicPr>
          <p:cNvPr id="90" name="Google Shape;90;p10" descr="http://www.viceland.com/viceblog/14631492Bitcoin_Silkroad5.jpg"/>
          <p:cNvPicPr preferRelativeResize="0"/>
          <p:nvPr/>
        </p:nvPicPr>
        <p:blipFill rotWithShape="1">
          <a:blip r:embed="rId3">
            <a:alphaModFix/>
          </a:blip>
          <a:srcRect/>
          <a:stretch/>
        </p:blipFill>
        <p:spPr>
          <a:xfrm>
            <a:off x="553156" y="1340789"/>
            <a:ext cx="8716962" cy="3933825"/>
          </a:xfrm>
          <a:prstGeom prst="rect">
            <a:avLst/>
          </a:prstGeom>
          <a:noFill/>
          <a:ln>
            <a:noFill/>
          </a:ln>
        </p:spPr>
      </p:pic>
      <p:pic>
        <p:nvPicPr>
          <p:cNvPr id="91" name="Google Shape;91;p10" descr="https://encrypted-tbn3.gstatic.com/images?q=tbn:ANd9GcR-tlYml_XNzMA_wBp6RHBxD075Cjm9-wK8fDDovQl35Vl-U-LOOQ"/>
          <p:cNvPicPr preferRelativeResize="0"/>
          <p:nvPr/>
        </p:nvPicPr>
        <p:blipFill rotWithShape="1">
          <a:blip r:embed="rId4">
            <a:alphaModFix/>
          </a:blip>
          <a:srcRect/>
          <a:stretch/>
        </p:blipFill>
        <p:spPr>
          <a:xfrm>
            <a:off x="8785146" y="4550714"/>
            <a:ext cx="1282700" cy="7239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96"/>
          <p:cNvSpPr txBox="1"/>
          <p:nvPr/>
        </p:nvSpPr>
        <p:spPr>
          <a:xfrm>
            <a:off x="553156" y="234072"/>
            <a:ext cx="390844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La Digital Forensics</a:t>
            </a:r>
            <a:endParaRPr sz="3200" b="1" i="0" u="none" strike="noStrike" cap="none">
              <a:solidFill>
                <a:srgbClr val="FFFFFF"/>
              </a:solidFill>
              <a:latin typeface="Quattrocento Sans"/>
              <a:ea typeface="Quattrocento Sans"/>
              <a:cs typeface="Quattrocento Sans"/>
              <a:sym typeface="Quattrocento Sans"/>
            </a:endParaRPr>
          </a:p>
        </p:txBody>
      </p:sp>
      <p:pic>
        <p:nvPicPr>
          <p:cNvPr id="710" name="Google Shape;710;p96" descr="http://www.androidiani.com/wp-content/uploads/2012/10/Xperia-Tablet-S.jpg"/>
          <p:cNvPicPr preferRelativeResize="0"/>
          <p:nvPr/>
        </p:nvPicPr>
        <p:blipFill rotWithShape="1">
          <a:blip r:embed="rId3">
            <a:alphaModFix/>
          </a:blip>
          <a:srcRect/>
          <a:stretch/>
        </p:blipFill>
        <p:spPr>
          <a:xfrm>
            <a:off x="2723877" y="1463141"/>
            <a:ext cx="3043237" cy="1979613"/>
          </a:xfrm>
          <a:prstGeom prst="rect">
            <a:avLst/>
          </a:prstGeom>
          <a:noFill/>
          <a:ln>
            <a:noFill/>
          </a:ln>
        </p:spPr>
      </p:pic>
      <p:pic>
        <p:nvPicPr>
          <p:cNvPr id="711" name="Google Shape;711;p96" descr="https://encrypted-tbn3.gstatic.com/images?q=tbn:ANd9GcR6cZnuFDc12Ek-UisFuptAG_bvpBr5Ry433jQE-O-eh24j3g8c"/>
          <p:cNvPicPr preferRelativeResize="0"/>
          <p:nvPr/>
        </p:nvPicPr>
        <p:blipFill rotWithShape="1">
          <a:blip r:embed="rId4">
            <a:alphaModFix/>
          </a:blip>
          <a:srcRect/>
          <a:stretch/>
        </p:blipFill>
        <p:spPr>
          <a:xfrm>
            <a:off x="6459050" y="1618799"/>
            <a:ext cx="2233011" cy="1472064"/>
          </a:xfrm>
          <a:prstGeom prst="rect">
            <a:avLst/>
          </a:prstGeom>
          <a:noFill/>
          <a:ln>
            <a:noFill/>
          </a:ln>
        </p:spPr>
      </p:pic>
      <p:pic>
        <p:nvPicPr>
          <p:cNvPr id="712" name="Google Shape;712;p96" descr="https://communities.netapp.com/servlet/JiveServlet/showImage/38-9954-18500/smartphones.jpg"/>
          <p:cNvPicPr preferRelativeResize="0"/>
          <p:nvPr/>
        </p:nvPicPr>
        <p:blipFill rotWithShape="1">
          <a:blip r:embed="rId5">
            <a:alphaModFix/>
          </a:blip>
          <a:srcRect/>
          <a:stretch/>
        </p:blipFill>
        <p:spPr>
          <a:xfrm>
            <a:off x="5433301" y="3322296"/>
            <a:ext cx="3321050" cy="21526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97"/>
          <p:cNvSpPr txBox="1"/>
          <p:nvPr/>
        </p:nvSpPr>
        <p:spPr>
          <a:xfrm>
            <a:off x="553156" y="234072"/>
            <a:ext cx="151515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Origini</a:t>
            </a:r>
            <a:endParaRPr sz="3200" b="1" i="0" u="none" strike="noStrike" cap="none">
              <a:solidFill>
                <a:srgbClr val="FFFFFF"/>
              </a:solidFill>
              <a:latin typeface="Quattrocento Sans"/>
              <a:ea typeface="Quattrocento Sans"/>
              <a:cs typeface="Quattrocento Sans"/>
              <a:sym typeface="Quattrocento Sans"/>
            </a:endParaRPr>
          </a:p>
        </p:txBody>
      </p:sp>
      <p:sp>
        <p:nvSpPr>
          <p:cNvPr id="718" name="Google Shape;718;p97"/>
          <p:cNvSpPr txBox="1"/>
          <p:nvPr/>
        </p:nvSpPr>
        <p:spPr>
          <a:xfrm>
            <a:off x="553156" y="1553772"/>
            <a:ext cx="11110109" cy="328881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it-IT" sz="1800">
                <a:solidFill>
                  <a:srgbClr val="0070C0"/>
                </a:solidFill>
                <a:latin typeface="Quattrocento Sans"/>
                <a:ea typeface="Quattrocento Sans"/>
                <a:cs typeface="Quattrocento Sans"/>
                <a:sym typeface="Quattrocento Sans"/>
              </a:rPr>
              <a:t>Inizialmente la Digital Forensics è stata usata </a:t>
            </a:r>
            <a:r>
              <a:rPr lang="it-IT" sz="1800" b="1">
                <a:solidFill>
                  <a:srgbClr val="0070C0"/>
                </a:solidFill>
                <a:latin typeface="Quattrocento Sans"/>
                <a:ea typeface="Quattrocento Sans"/>
                <a:cs typeface="Quattrocento Sans"/>
                <a:sym typeface="Quattrocento Sans"/>
              </a:rPr>
              <a:t>solo per i crimini tecnologici (i «più comuni»)</a:t>
            </a:r>
            <a:r>
              <a:rPr lang="it-IT" sz="1800">
                <a:solidFill>
                  <a:srgbClr val="0070C0"/>
                </a:solidFill>
                <a:latin typeface="Quattrocento Sans"/>
                <a:ea typeface="Quattrocento Sans"/>
                <a:cs typeface="Quattrocento Sans"/>
                <a:sym typeface="Quattrocento Sans"/>
              </a:rPr>
              <a:t>.</a:t>
            </a:r>
            <a:endParaRPr/>
          </a:p>
          <a:p>
            <a:pPr marL="0" marR="0" lvl="0" indent="0" algn="l" rtl="0">
              <a:lnSpc>
                <a:spcPct val="90000"/>
              </a:lnSpc>
              <a:spcBef>
                <a:spcPts val="360"/>
              </a:spcBef>
              <a:spcAft>
                <a:spcPts val="0"/>
              </a:spcAft>
              <a:buNone/>
            </a:pPr>
            <a:endParaRPr sz="1800">
              <a:solidFill>
                <a:srgbClr val="0070C0"/>
              </a:solidFill>
              <a:latin typeface="Quattrocento Sans"/>
              <a:ea typeface="Quattrocento Sans"/>
              <a:cs typeface="Quattrocento Sans"/>
              <a:sym typeface="Quattrocento Sans"/>
            </a:endParaRPr>
          </a:p>
          <a:p>
            <a:pPr marL="800100" marR="0" lvl="1" indent="-342900" algn="l" rtl="0">
              <a:spcBef>
                <a:spcPts val="360"/>
              </a:spcBef>
              <a:spcAft>
                <a:spcPts val="0"/>
              </a:spcAft>
              <a:buClr>
                <a:srgbClr val="0070C0"/>
              </a:buClr>
              <a:buSzPts val="1800"/>
              <a:buFont typeface="Arial"/>
              <a:buChar char="•"/>
            </a:pPr>
            <a:r>
              <a:rPr lang="it-IT" sz="1800" b="0" i="0" u="none" strike="noStrike" cap="none">
                <a:solidFill>
                  <a:srgbClr val="0070C0"/>
                </a:solidFill>
                <a:latin typeface="Quattrocento Sans"/>
                <a:ea typeface="Quattrocento Sans"/>
                <a:cs typeface="Quattrocento Sans"/>
                <a:sym typeface="Quattrocento Sans"/>
              </a:rPr>
              <a:t>Intrusioni informatiche;</a:t>
            </a:r>
            <a:endParaRPr/>
          </a:p>
          <a:p>
            <a:pPr marL="800100" marR="0" lvl="1" indent="-342900" algn="l" rtl="0">
              <a:spcBef>
                <a:spcPts val="360"/>
              </a:spcBef>
              <a:spcAft>
                <a:spcPts val="0"/>
              </a:spcAft>
              <a:buClr>
                <a:srgbClr val="0070C0"/>
              </a:buClr>
              <a:buSzPts val="1800"/>
              <a:buFont typeface="Arial"/>
              <a:buChar char="•"/>
            </a:pPr>
            <a:r>
              <a:rPr lang="it-IT" sz="1800" b="0" i="0" u="none" strike="noStrike" cap="none">
                <a:solidFill>
                  <a:srgbClr val="0070C0"/>
                </a:solidFill>
                <a:latin typeface="Quattrocento Sans"/>
                <a:ea typeface="Quattrocento Sans"/>
                <a:cs typeface="Quattrocento Sans"/>
                <a:sym typeface="Quattrocento Sans"/>
              </a:rPr>
              <a:t>Web defacement;</a:t>
            </a:r>
            <a:endParaRPr/>
          </a:p>
          <a:p>
            <a:pPr marL="800100" marR="0" lvl="1" indent="-342900" algn="l" rtl="0">
              <a:spcBef>
                <a:spcPts val="360"/>
              </a:spcBef>
              <a:spcAft>
                <a:spcPts val="0"/>
              </a:spcAft>
              <a:buClr>
                <a:srgbClr val="0070C0"/>
              </a:buClr>
              <a:buSzPts val="1800"/>
              <a:buFont typeface="Arial"/>
              <a:buChar char="•"/>
            </a:pPr>
            <a:r>
              <a:rPr lang="it-IT" sz="1800" b="0" i="0" u="none" strike="noStrike" cap="none">
                <a:solidFill>
                  <a:srgbClr val="0070C0"/>
                </a:solidFill>
                <a:latin typeface="Quattrocento Sans"/>
                <a:ea typeface="Quattrocento Sans"/>
                <a:cs typeface="Quattrocento Sans"/>
                <a:sym typeface="Quattrocento Sans"/>
              </a:rPr>
              <a:t>Danneggiamento/Furto di dati;</a:t>
            </a:r>
            <a:endParaRPr/>
          </a:p>
          <a:p>
            <a:pPr marL="800100" marR="0" lvl="1" indent="-342900" algn="l" rtl="0">
              <a:spcBef>
                <a:spcPts val="360"/>
              </a:spcBef>
              <a:spcAft>
                <a:spcPts val="0"/>
              </a:spcAft>
              <a:buClr>
                <a:srgbClr val="0070C0"/>
              </a:buClr>
              <a:buSzPts val="1800"/>
              <a:buFont typeface="Arial"/>
              <a:buChar char="•"/>
            </a:pPr>
            <a:r>
              <a:rPr lang="it-IT" sz="1800" b="0" i="0" u="none" strike="noStrike" cap="none">
                <a:solidFill>
                  <a:srgbClr val="0070C0"/>
                </a:solidFill>
                <a:latin typeface="Quattrocento Sans"/>
                <a:ea typeface="Quattrocento Sans"/>
                <a:cs typeface="Quattrocento Sans"/>
                <a:sym typeface="Quattrocento Sans"/>
              </a:rPr>
              <a:t>Pedofilia online;</a:t>
            </a:r>
            <a:endParaRPr/>
          </a:p>
          <a:p>
            <a:pPr marL="800100" marR="0" lvl="1" indent="-342900" algn="l" rtl="0">
              <a:spcBef>
                <a:spcPts val="360"/>
              </a:spcBef>
              <a:spcAft>
                <a:spcPts val="0"/>
              </a:spcAft>
              <a:buClr>
                <a:srgbClr val="0070C0"/>
              </a:buClr>
              <a:buSzPts val="1800"/>
              <a:buFont typeface="Arial"/>
              <a:buChar char="•"/>
            </a:pPr>
            <a:r>
              <a:rPr lang="it-IT" sz="1800" b="0" i="0" u="none" strike="noStrike" cap="none">
                <a:solidFill>
                  <a:srgbClr val="0070C0"/>
                </a:solidFill>
                <a:latin typeface="Quattrocento Sans"/>
                <a:ea typeface="Quattrocento Sans"/>
                <a:cs typeface="Quattrocento Sans"/>
                <a:sym typeface="Quattrocento Sans"/>
              </a:rPr>
              <a:t>Azioni di Phishing/Whaling e/o Furto di Identità e Frode Bancaria.</a:t>
            </a:r>
            <a:endParaRPr/>
          </a:p>
          <a:p>
            <a:pPr marL="342900" marR="0" lvl="0" indent="-269748" algn="ctr" rtl="0">
              <a:lnSpc>
                <a:spcPct val="90000"/>
              </a:lnSpc>
              <a:spcBef>
                <a:spcPts val="360"/>
              </a:spcBef>
              <a:spcAft>
                <a:spcPts val="0"/>
              </a:spcAft>
              <a:buClr>
                <a:schemeClr val="dk1"/>
              </a:buClr>
              <a:buSzPts val="1152"/>
              <a:buFont typeface="Arial"/>
              <a:buNone/>
            </a:pPr>
            <a:endParaRPr sz="1800">
              <a:solidFill>
                <a:srgbClr val="0070C0"/>
              </a:solidFill>
              <a:latin typeface="Quattrocento Sans"/>
              <a:ea typeface="Quattrocento Sans"/>
              <a:cs typeface="Quattrocento Sans"/>
              <a:sym typeface="Quattrocento Sans"/>
            </a:endParaRPr>
          </a:p>
          <a:p>
            <a:pPr marL="0" marR="0" lvl="0" indent="0" algn="l" rtl="0">
              <a:lnSpc>
                <a:spcPct val="90000"/>
              </a:lnSpc>
              <a:spcBef>
                <a:spcPts val="360"/>
              </a:spcBef>
              <a:spcAft>
                <a:spcPts val="0"/>
              </a:spcAft>
              <a:buNone/>
            </a:pPr>
            <a:r>
              <a:rPr lang="it-IT" sz="1800">
                <a:solidFill>
                  <a:srgbClr val="0070C0"/>
                </a:solidFill>
                <a:latin typeface="Quattrocento Sans"/>
                <a:ea typeface="Quattrocento Sans"/>
                <a:cs typeface="Quattrocento Sans"/>
                <a:sym typeface="Quattrocento Sans"/>
              </a:rPr>
              <a:t>Negli altri casi i computer sono stati </a:t>
            </a:r>
            <a:r>
              <a:rPr lang="it-IT" sz="1800" i="1">
                <a:solidFill>
                  <a:srgbClr val="0070C0"/>
                </a:solidFill>
                <a:latin typeface="Quattrocento Sans"/>
                <a:ea typeface="Quattrocento Sans"/>
                <a:cs typeface="Quattrocento Sans"/>
                <a:sym typeface="Quattrocento Sans"/>
              </a:rPr>
              <a:t>semplicemente ignorati</a:t>
            </a:r>
            <a:r>
              <a:rPr lang="it-IT" sz="1800">
                <a:solidFill>
                  <a:srgbClr val="0070C0"/>
                </a:solidFill>
                <a:latin typeface="Quattrocento Sans"/>
                <a:ea typeface="Quattrocento Sans"/>
                <a:cs typeface="Quattrocento Sans"/>
                <a:sym typeface="Quattrocento Sans"/>
              </a:rPr>
              <a:t> (e non solo quelli ☹)</a:t>
            </a:r>
            <a:endParaRPr sz="1800">
              <a:solidFill>
                <a:srgbClr val="0070C0"/>
              </a:solidFill>
              <a:latin typeface="Quattrocento Sans"/>
              <a:ea typeface="Quattrocento Sans"/>
              <a:cs typeface="Quattrocento Sans"/>
              <a:sym typeface="Quattrocento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98"/>
          <p:cNvSpPr txBox="1"/>
          <p:nvPr/>
        </p:nvSpPr>
        <p:spPr>
          <a:xfrm>
            <a:off x="553156" y="234072"/>
            <a:ext cx="151515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Origini</a:t>
            </a:r>
            <a:endParaRPr sz="3200" b="1" i="0" u="none" strike="noStrike" cap="none">
              <a:solidFill>
                <a:srgbClr val="FFFFFF"/>
              </a:solidFill>
              <a:latin typeface="Quattrocento Sans"/>
              <a:ea typeface="Quattrocento Sans"/>
              <a:cs typeface="Quattrocento Sans"/>
              <a:sym typeface="Quattrocento Sans"/>
            </a:endParaRPr>
          </a:p>
        </p:txBody>
      </p:sp>
      <p:sp>
        <p:nvSpPr>
          <p:cNvPr id="724" name="Google Shape;724;p98"/>
          <p:cNvSpPr txBox="1"/>
          <p:nvPr/>
        </p:nvSpPr>
        <p:spPr>
          <a:xfrm>
            <a:off x="553156" y="1367159"/>
            <a:ext cx="11016803" cy="4525963"/>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None/>
            </a:pPr>
            <a:r>
              <a:rPr lang="it-IT" sz="1800">
                <a:solidFill>
                  <a:srgbClr val="0070C0"/>
                </a:solidFill>
                <a:latin typeface="Quattrocento Sans"/>
                <a:ea typeface="Quattrocento Sans"/>
                <a:cs typeface="Quattrocento Sans"/>
                <a:sym typeface="Quattrocento Sans"/>
              </a:rPr>
              <a:t>Alcuni casi “non informatici” risolti negli ultimi anni e di cui si è letto sui media nazionali:</a:t>
            </a:r>
            <a:endParaRPr/>
          </a:p>
          <a:p>
            <a:pPr marL="0" marR="0" lvl="0" indent="0" algn="just" rtl="0">
              <a:lnSpc>
                <a:spcPct val="90000"/>
              </a:lnSpc>
              <a:spcBef>
                <a:spcPts val="360"/>
              </a:spcBef>
              <a:spcAft>
                <a:spcPts val="0"/>
              </a:spcAft>
              <a:buNone/>
            </a:pPr>
            <a:endParaRPr sz="1800">
              <a:solidFill>
                <a:srgbClr val="0070C0"/>
              </a:solidFill>
              <a:latin typeface="Quattrocento Sans"/>
              <a:ea typeface="Quattrocento Sans"/>
              <a:cs typeface="Quattrocento Sans"/>
              <a:sym typeface="Quattrocento Sans"/>
            </a:endParaRPr>
          </a:p>
          <a:p>
            <a:pPr marL="800100" marR="0" lvl="1" indent="-342900" algn="just" rtl="0">
              <a:spcBef>
                <a:spcPts val="360"/>
              </a:spcBef>
              <a:spcAft>
                <a:spcPts val="0"/>
              </a:spcAft>
              <a:buClr>
                <a:srgbClr val="0070C0"/>
              </a:buClr>
              <a:buSzPts val="1800"/>
              <a:buFont typeface="Arial"/>
              <a:buChar char="•"/>
            </a:pPr>
            <a:r>
              <a:rPr lang="it-IT" sz="1800" b="1" i="0" u="none" strike="noStrike" cap="none">
                <a:solidFill>
                  <a:srgbClr val="0070C0"/>
                </a:solidFill>
                <a:latin typeface="Quattrocento Sans"/>
                <a:ea typeface="Quattrocento Sans"/>
                <a:cs typeface="Quattrocento Sans"/>
                <a:sym typeface="Quattrocento Sans"/>
              </a:rPr>
              <a:t>Frode telefonica: </a:t>
            </a:r>
            <a:r>
              <a:rPr lang="it-IT" sz="1800" b="0" i="0" u="none" strike="noStrike" cap="none">
                <a:solidFill>
                  <a:srgbClr val="0070C0"/>
                </a:solidFill>
                <a:latin typeface="Quattrocento Sans"/>
                <a:ea typeface="Quattrocento Sans"/>
                <a:cs typeface="Quattrocento Sans"/>
                <a:sym typeface="Quattrocento Sans"/>
              </a:rPr>
              <a:t>analisi di dispositivi “GSM-box”-like al fine di individuare il </a:t>
            </a:r>
            <a:r>
              <a:rPr lang="it-IT" sz="1800" b="0" i="1" u="none" strike="noStrike" cap="none">
                <a:solidFill>
                  <a:srgbClr val="0070C0"/>
                </a:solidFill>
                <a:latin typeface="Quattrocento Sans"/>
                <a:ea typeface="Quattrocento Sans"/>
                <a:cs typeface="Quattrocento Sans"/>
                <a:sym typeface="Quattrocento Sans"/>
              </a:rPr>
              <a:t>Modus Operandi tecnologico</a:t>
            </a:r>
            <a:r>
              <a:rPr lang="it-IT" sz="1800" b="0" i="0" u="none" strike="noStrike" cap="none">
                <a:solidFill>
                  <a:srgbClr val="0070C0"/>
                </a:solidFill>
                <a:latin typeface="Quattrocento Sans"/>
                <a:ea typeface="Quattrocento Sans"/>
                <a:cs typeface="Quattrocento Sans"/>
                <a:sym typeface="Quattrocento Sans"/>
              </a:rPr>
              <a:t> ed il </a:t>
            </a:r>
            <a:r>
              <a:rPr lang="it-IT" sz="1800" b="0" i="1" u="none" strike="noStrike" cap="none">
                <a:solidFill>
                  <a:srgbClr val="0070C0"/>
                </a:solidFill>
                <a:latin typeface="Quattrocento Sans"/>
                <a:ea typeface="Quattrocento Sans"/>
                <a:cs typeface="Quattrocento Sans"/>
                <a:sym typeface="Quattrocento Sans"/>
              </a:rPr>
              <a:t>modello di business</a:t>
            </a:r>
            <a:r>
              <a:rPr lang="it-IT" sz="1800" b="0" i="0" u="none" strike="noStrike" cap="none">
                <a:solidFill>
                  <a:srgbClr val="0070C0"/>
                </a:solidFill>
                <a:latin typeface="Quattrocento Sans"/>
                <a:ea typeface="Quattrocento Sans"/>
                <a:cs typeface="Quattrocento Sans"/>
                <a:sym typeface="Quattrocento Sans"/>
              </a:rPr>
              <a:t> criminale.</a:t>
            </a:r>
            <a:endParaRPr/>
          </a:p>
          <a:p>
            <a:pPr marL="800100" marR="0" lvl="1" indent="-228600" algn="just" rtl="0">
              <a:spcBef>
                <a:spcPts val="360"/>
              </a:spcBef>
              <a:spcAft>
                <a:spcPts val="0"/>
              </a:spcAft>
              <a:buClr>
                <a:schemeClr val="dk1"/>
              </a:buClr>
              <a:buSzPts val="1800"/>
              <a:buFont typeface="Arial"/>
              <a:buNone/>
            </a:pPr>
            <a:endParaRPr sz="1800" b="0" i="0" u="none" strike="noStrike" cap="none">
              <a:solidFill>
                <a:srgbClr val="0070C0"/>
              </a:solidFill>
              <a:latin typeface="Quattrocento Sans"/>
              <a:ea typeface="Quattrocento Sans"/>
              <a:cs typeface="Quattrocento Sans"/>
              <a:sym typeface="Quattrocento Sans"/>
            </a:endParaRPr>
          </a:p>
          <a:p>
            <a:pPr marL="800100" marR="0" lvl="1" indent="-342900" algn="just" rtl="0">
              <a:spcBef>
                <a:spcPts val="360"/>
              </a:spcBef>
              <a:spcAft>
                <a:spcPts val="0"/>
              </a:spcAft>
              <a:buClr>
                <a:srgbClr val="0070C0"/>
              </a:buClr>
              <a:buSzPts val="1800"/>
              <a:buFont typeface="Arial"/>
              <a:buChar char="•"/>
            </a:pPr>
            <a:r>
              <a:rPr lang="it-IT" sz="1800" b="1" i="0" u="none" strike="noStrike" cap="none">
                <a:solidFill>
                  <a:srgbClr val="0070C0"/>
                </a:solidFill>
                <a:latin typeface="Quattrocento Sans"/>
                <a:ea typeface="Quattrocento Sans"/>
                <a:cs typeface="Quattrocento Sans"/>
                <a:sym typeface="Quattrocento Sans"/>
              </a:rPr>
              <a:t>Spionaggio Industriale: </a:t>
            </a:r>
            <a:r>
              <a:rPr lang="it-IT" sz="1800" b="0" i="0" u="none" strike="noStrike" cap="none">
                <a:solidFill>
                  <a:srgbClr val="0070C0"/>
                </a:solidFill>
                <a:latin typeface="Quattrocento Sans"/>
                <a:ea typeface="Quattrocento Sans"/>
                <a:cs typeface="Quattrocento Sans"/>
                <a:sym typeface="Quattrocento Sans"/>
              </a:rPr>
              <a:t>supporto ad azienda nella risoluzione e conseguenti azioni in Tribunale (furto di disegni e progetti industriali).</a:t>
            </a:r>
            <a:endParaRPr/>
          </a:p>
          <a:p>
            <a:pPr marL="800100" marR="0" lvl="1" indent="-228600" algn="just" rtl="0">
              <a:spcBef>
                <a:spcPts val="360"/>
              </a:spcBef>
              <a:spcAft>
                <a:spcPts val="0"/>
              </a:spcAft>
              <a:buClr>
                <a:schemeClr val="dk1"/>
              </a:buClr>
              <a:buSzPts val="1800"/>
              <a:buFont typeface="Arial"/>
              <a:buNone/>
            </a:pPr>
            <a:endParaRPr sz="1800" b="0" i="0" u="none" strike="noStrike" cap="none">
              <a:solidFill>
                <a:srgbClr val="0070C0"/>
              </a:solidFill>
              <a:latin typeface="Quattrocento Sans"/>
              <a:ea typeface="Quattrocento Sans"/>
              <a:cs typeface="Quattrocento Sans"/>
              <a:sym typeface="Quattrocento Sans"/>
            </a:endParaRPr>
          </a:p>
          <a:p>
            <a:pPr marL="800100" marR="0" lvl="1" indent="-342900" algn="just" rtl="0">
              <a:spcBef>
                <a:spcPts val="360"/>
              </a:spcBef>
              <a:spcAft>
                <a:spcPts val="0"/>
              </a:spcAft>
              <a:buClr>
                <a:srgbClr val="0070C0"/>
              </a:buClr>
              <a:buSzPts val="1800"/>
              <a:buFont typeface="Arial"/>
              <a:buChar char="•"/>
            </a:pPr>
            <a:r>
              <a:rPr lang="it-IT" sz="1800" b="1" i="0" u="none" strike="noStrike" cap="none">
                <a:solidFill>
                  <a:srgbClr val="0070C0"/>
                </a:solidFill>
                <a:latin typeface="Quattrocento Sans"/>
                <a:ea typeface="Quattrocento Sans"/>
                <a:cs typeface="Quattrocento Sans"/>
                <a:sym typeface="Quattrocento Sans"/>
              </a:rPr>
              <a:t>Antipedofilia digitale: </a:t>
            </a:r>
            <a:r>
              <a:rPr lang="it-IT" sz="1800" b="0" i="0" u="none" strike="noStrike" cap="none">
                <a:solidFill>
                  <a:srgbClr val="0070C0"/>
                </a:solidFill>
                <a:latin typeface="Quattrocento Sans"/>
                <a:ea typeface="Quattrocento Sans"/>
                <a:cs typeface="Quattrocento Sans"/>
                <a:sym typeface="Quattrocento Sans"/>
              </a:rPr>
              <a:t>analisi di evidence elettroniche a supporto dell’AA.GG., verso PC e smartphone sequestrati all’indagato.</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99"/>
          <p:cNvSpPr txBox="1"/>
          <p:nvPr/>
        </p:nvSpPr>
        <p:spPr>
          <a:xfrm>
            <a:off x="553156" y="234072"/>
            <a:ext cx="151515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Origini</a:t>
            </a:r>
            <a:endParaRPr sz="3200" b="1" i="0" u="none" strike="noStrike" cap="none">
              <a:solidFill>
                <a:srgbClr val="FFFFFF"/>
              </a:solidFill>
              <a:latin typeface="Quattrocento Sans"/>
              <a:ea typeface="Quattrocento Sans"/>
              <a:cs typeface="Quattrocento Sans"/>
              <a:sym typeface="Quattrocento Sans"/>
            </a:endParaRPr>
          </a:p>
        </p:txBody>
      </p:sp>
      <p:sp>
        <p:nvSpPr>
          <p:cNvPr id="730" name="Google Shape;730;p99"/>
          <p:cNvSpPr txBox="1"/>
          <p:nvPr/>
        </p:nvSpPr>
        <p:spPr>
          <a:xfrm>
            <a:off x="553156" y="1423142"/>
            <a:ext cx="11044795" cy="3139527"/>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90000"/>
              </a:lnSpc>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È quindi lampante come l’analisi delle evidenze digitali si rende </a:t>
            </a:r>
            <a:r>
              <a:rPr lang="it-IT" sz="1800" b="1">
                <a:solidFill>
                  <a:srgbClr val="0070C0"/>
                </a:solidFill>
                <a:latin typeface="Quattrocento Sans"/>
                <a:ea typeface="Quattrocento Sans"/>
                <a:cs typeface="Quattrocento Sans"/>
                <a:sym typeface="Quattrocento Sans"/>
              </a:rPr>
              <a:t>necessaria </a:t>
            </a:r>
            <a:r>
              <a:rPr lang="it-IT" sz="1800">
                <a:solidFill>
                  <a:srgbClr val="0070C0"/>
                </a:solidFill>
                <a:latin typeface="Quattrocento Sans"/>
                <a:ea typeface="Quattrocento Sans"/>
                <a:cs typeface="Quattrocento Sans"/>
                <a:sym typeface="Quattrocento Sans"/>
              </a:rPr>
              <a:t>anche per </a:t>
            </a:r>
            <a:r>
              <a:rPr lang="it-IT" sz="1800" b="1">
                <a:solidFill>
                  <a:srgbClr val="0070C0"/>
                </a:solidFill>
                <a:latin typeface="Quattrocento Sans"/>
                <a:ea typeface="Quattrocento Sans"/>
                <a:cs typeface="Quattrocento Sans"/>
                <a:sym typeface="Quattrocento Sans"/>
              </a:rPr>
              <a:t>crimini che nulla hanno a che fare con la tecnologia</a:t>
            </a:r>
            <a:r>
              <a:rPr lang="it-IT" sz="1800">
                <a:solidFill>
                  <a:srgbClr val="0070C0"/>
                </a:solidFill>
                <a:latin typeface="Quattrocento Sans"/>
                <a:ea typeface="Quattrocento Sans"/>
                <a:cs typeface="Quattrocento Sans"/>
                <a:sym typeface="Quattrocento Sans"/>
              </a:rPr>
              <a:t>.</a:t>
            </a:r>
            <a:endParaRPr/>
          </a:p>
          <a:p>
            <a:pPr marL="342900" marR="0" lvl="0" indent="-269748" algn="just" rtl="0">
              <a:lnSpc>
                <a:spcPct val="90000"/>
              </a:lnSpc>
              <a:spcBef>
                <a:spcPts val="0"/>
              </a:spcBef>
              <a:spcAft>
                <a:spcPts val="0"/>
              </a:spcAft>
              <a:buClr>
                <a:schemeClr val="dk1"/>
              </a:buClr>
              <a:buSzPts val="1152"/>
              <a:buFont typeface="Arial"/>
              <a:buNone/>
            </a:pPr>
            <a:endParaRPr sz="1800">
              <a:solidFill>
                <a:srgbClr val="0070C0"/>
              </a:solidFill>
              <a:latin typeface="Quattrocento Sans"/>
              <a:ea typeface="Quattrocento Sans"/>
              <a:cs typeface="Quattrocento Sans"/>
              <a:sym typeface="Quattrocento Sans"/>
            </a:endParaRPr>
          </a:p>
          <a:p>
            <a:pPr marL="342900" marR="0" lvl="0" indent="-342900" algn="just" rtl="0">
              <a:spcBef>
                <a:spcPts val="36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Dal </a:t>
            </a:r>
            <a:r>
              <a:rPr lang="it-IT" sz="1800" b="1">
                <a:solidFill>
                  <a:srgbClr val="0070C0"/>
                </a:solidFill>
                <a:latin typeface="Quattrocento Sans"/>
                <a:ea typeface="Quattrocento Sans"/>
                <a:cs typeface="Quattrocento Sans"/>
                <a:sym typeface="Quattrocento Sans"/>
              </a:rPr>
              <a:t>palmare della Lioce </a:t>
            </a:r>
            <a:r>
              <a:rPr lang="it-IT" sz="1800">
                <a:solidFill>
                  <a:srgbClr val="0070C0"/>
                </a:solidFill>
                <a:latin typeface="Quattrocento Sans"/>
                <a:ea typeface="Quattrocento Sans"/>
                <a:cs typeface="Quattrocento Sans"/>
                <a:sym typeface="Quattrocento Sans"/>
              </a:rPr>
              <a:t>al </a:t>
            </a:r>
            <a:r>
              <a:rPr lang="it-IT" sz="1800" b="1">
                <a:solidFill>
                  <a:srgbClr val="0070C0"/>
                </a:solidFill>
                <a:latin typeface="Quattrocento Sans"/>
                <a:ea typeface="Quattrocento Sans"/>
                <a:cs typeface="Quattrocento Sans"/>
                <a:sym typeface="Quattrocento Sans"/>
              </a:rPr>
              <a:t>delitto di Garlasco e di Avetrana</a:t>
            </a:r>
            <a:r>
              <a:rPr lang="it-IT" sz="1800">
                <a:solidFill>
                  <a:srgbClr val="0070C0"/>
                </a:solidFill>
                <a:latin typeface="Quattrocento Sans"/>
                <a:ea typeface="Quattrocento Sans"/>
                <a:cs typeface="Quattrocento Sans"/>
                <a:sym typeface="Quattrocento Sans"/>
              </a:rPr>
              <a:t>…sino agli </a:t>
            </a:r>
            <a:r>
              <a:rPr lang="it-IT" sz="1800" b="1">
                <a:solidFill>
                  <a:srgbClr val="0070C0"/>
                </a:solidFill>
                <a:latin typeface="Quattrocento Sans"/>
                <a:ea typeface="Quattrocento Sans"/>
                <a:cs typeface="Quattrocento Sans"/>
                <a:sym typeface="Quattrocento Sans"/>
              </a:rPr>
              <a:t>atti di bullismo e cyberstalking a mezzo Facebook, </a:t>
            </a:r>
            <a:r>
              <a:rPr lang="it-IT" sz="1800">
                <a:solidFill>
                  <a:srgbClr val="0070C0"/>
                </a:solidFill>
                <a:latin typeface="Quattrocento Sans"/>
                <a:ea typeface="Quattrocento Sans"/>
                <a:cs typeface="Quattrocento Sans"/>
                <a:sym typeface="Quattrocento Sans"/>
              </a:rPr>
              <a:t>ed altre cronache recenti</a:t>
            </a:r>
            <a:endParaRPr/>
          </a:p>
          <a:p>
            <a:pPr marL="342900" marR="0" lvl="0" indent="-228600" algn="just" rtl="0">
              <a:spcBef>
                <a:spcPts val="36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342900" marR="0" lvl="0" indent="-342900" algn="just" rtl="0">
              <a:spcBef>
                <a:spcPts val="36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Non sono stati portati all’attenzione del grande pubblico </a:t>
            </a:r>
            <a:r>
              <a:rPr lang="it-IT" sz="1800" b="1">
                <a:solidFill>
                  <a:srgbClr val="0070C0"/>
                </a:solidFill>
                <a:latin typeface="Quattrocento Sans"/>
                <a:ea typeface="Quattrocento Sans"/>
                <a:cs typeface="Quattrocento Sans"/>
                <a:sym typeface="Quattrocento Sans"/>
              </a:rPr>
              <a:t>molti altri casi</a:t>
            </a:r>
            <a:r>
              <a:rPr lang="it-IT" sz="1800">
                <a:solidFill>
                  <a:srgbClr val="0070C0"/>
                </a:solidFill>
                <a:latin typeface="Quattrocento Sans"/>
                <a:ea typeface="Quattrocento Sans"/>
                <a:cs typeface="Quattrocento Sans"/>
                <a:sym typeface="Quattrocento Sans"/>
              </a:rPr>
              <a:t>, risolti per merito delle evidenze digitali.</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00"/>
          <p:cNvSpPr txBox="1"/>
          <p:nvPr/>
        </p:nvSpPr>
        <p:spPr>
          <a:xfrm>
            <a:off x="553156" y="234072"/>
            <a:ext cx="151515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Origini</a:t>
            </a:r>
            <a:endParaRPr sz="3200" b="1" i="0" u="none" strike="noStrike" cap="none">
              <a:solidFill>
                <a:srgbClr val="FFFFFF"/>
              </a:solidFill>
              <a:latin typeface="Quattrocento Sans"/>
              <a:ea typeface="Quattrocento Sans"/>
              <a:cs typeface="Quattrocento Sans"/>
              <a:sym typeface="Quattrocento Sans"/>
            </a:endParaRPr>
          </a:p>
        </p:txBody>
      </p:sp>
      <p:sp>
        <p:nvSpPr>
          <p:cNvPr id="736" name="Google Shape;736;p100"/>
          <p:cNvSpPr txBox="1"/>
          <p:nvPr/>
        </p:nvSpPr>
        <p:spPr>
          <a:xfrm>
            <a:off x="553156" y="1273852"/>
            <a:ext cx="10322775" cy="4525963"/>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Adesso la Digital Forensics “</a:t>
            </a:r>
            <a:r>
              <a:rPr lang="it-IT" sz="1600" b="1">
                <a:solidFill>
                  <a:srgbClr val="0070C0"/>
                </a:solidFill>
                <a:latin typeface="Quattrocento Sans"/>
                <a:ea typeface="Quattrocento Sans"/>
                <a:cs typeface="Quattrocento Sans"/>
                <a:sym typeface="Quattrocento Sans"/>
              </a:rPr>
              <a:t>è di moda</a:t>
            </a:r>
            <a:r>
              <a:rPr lang="it-IT" sz="1600">
                <a:solidFill>
                  <a:srgbClr val="0070C0"/>
                </a:solidFill>
                <a:latin typeface="Quattrocento Sans"/>
                <a:ea typeface="Quattrocento Sans"/>
                <a:cs typeface="Quattrocento Sans"/>
                <a:sym typeface="Quattrocento Sans"/>
              </a:rPr>
              <a:t>”!!!</a:t>
            </a:r>
            <a:endParaRPr/>
          </a:p>
          <a:p>
            <a:pPr marL="171450" marR="0" lvl="0" indent="-69850" algn="l" rtl="0">
              <a:spcBef>
                <a:spcPts val="320"/>
              </a:spcBef>
              <a:spcAft>
                <a:spcPts val="0"/>
              </a:spcAft>
              <a:buClr>
                <a:schemeClr val="dk1"/>
              </a:buClr>
              <a:buSzPts val="1600"/>
              <a:buFont typeface="Arial"/>
              <a:buNone/>
            </a:pPr>
            <a:endParaRPr sz="1600">
              <a:solidFill>
                <a:srgbClr val="0070C0"/>
              </a:solidFill>
              <a:latin typeface="Quattrocento Sans"/>
              <a:ea typeface="Quattrocento Sans"/>
              <a:cs typeface="Quattrocento Sans"/>
              <a:sym typeface="Quattrocento Sans"/>
            </a:endParaRPr>
          </a:p>
          <a:p>
            <a:pPr marL="342900" marR="0" lvl="0" indent="-342900" algn="l" rtl="0">
              <a:spcBef>
                <a:spcPts val="32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Questo è </a:t>
            </a:r>
            <a:r>
              <a:rPr lang="it-IT" sz="1600" b="1">
                <a:solidFill>
                  <a:srgbClr val="0070C0"/>
                </a:solidFill>
                <a:latin typeface="Quattrocento Sans"/>
                <a:ea typeface="Quattrocento Sans"/>
                <a:cs typeface="Quattrocento Sans"/>
                <a:sym typeface="Quattrocento Sans"/>
              </a:rPr>
              <a:t>un bene </a:t>
            </a:r>
            <a:r>
              <a:rPr lang="it-IT" sz="1600">
                <a:solidFill>
                  <a:srgbClr val="0070C0"/>
                </a:solidFill>
                <a:latin typeface="Quattrocento Sans"/>
                <a:ea typeface="Quattrocento Sans"/>
                <a:cs typeface="Quattrocento Sans"/>
                <a:sym typeface="Quattrocento Sans"/>
              </a:rPr>
              <a:t>in quanto vi è:</a:t>
            </a:r>
            <a:endParaRPr/>
          </a:p>
          <a:p>
            <a:pPr marL="800100" marR="0" lvl="1" indent="-342900" algn="l" rtl="0">
              <a:spcBef>
                <a:spcPts val="320"/>
              </a:spcBef>
              <a:spcAft>
                <a:spcPts val="0"/>
              </a:spcAft>
              <a:buClr>
                <a:srgbClr val="0070C0"/>
              </a:buClr>
              <a:buSzPts val="1600"/>
              <a:buFont typeface="Courier New"/>
              <a:buChar char="o"/>
            </a:pPr>
            <a:r>
              <a:rPr lang="it-IT" sz="1600" b="1" i="0" u="none" strike="noStrike" cap="none">
                <a:solidFill>
                  <a:srgbClr val="0070C0"/>
                </a:solidFill>
                <a:latin typeface="Quattrocento Sans"/>
                <a:ea typeface="Quattrocento Sans"/>
                <a:cs typeface="Quattrocento Sans"/>
                <a:sym typeface="Quattrocento Sans"/>
              </a:rPr>
              <a:t>Maggiore scambio </a:t>
            </a:r>
            <a:r>
              <a:rPr lang="it-IT" sz="1600" b="0" i="0" u="none" strike="noStrike" cap="none">
                <a:solidFill>
                  <a:srgbClr val="0070C0"/>
                </a:solidFill>
                <a:latin typeface="Quattrocento Sans"/>
                <a:ea typeface="Quattrocento Sans"/>
                <a:cs typeface="Quattrocento Sans"/>
                <a:sym typeface="Quattrocento Sans"/>
              </a:rPr>
              <a:t>di informazioni;</a:t>
            </a:r>
            <a:endParaRPr/>
          </a:p>
          <a:p>
            <a:pPr marL="800100" marR="0" lvl="1" indent="-342900" algn="l" rtl="0">
              <a:spcBef>
                <a:spcPts val="320"/>
              </a:spcBef>
              <a:spcAft>
                <a:spcPts val="0"/>
              </a:spcAft>
              <a:buClr>
                <a:srgbClr val="0070C0"/>
              </a:buClr>
              <a:buSzPts val="1600"/>
              <a:buFont typeface="Courier New"/>
              <a:buChar char="o"/>
            </a:pPr>
            <a:r>
              <a:rPr lang="it-IT" sz="1600" b="1" i="0" u="none" strike="noStrike" cap="none">
                <a:solidFill>
                  <a:srgbClr val="0070C0"/>
                </a:solidFill>
                <a:latin typeface="Quattrocento Sans"/>
                <a:ea typeface="Quattrocento Sans"/>
                <a:cs typeface="Quattrocento Sans"/>
                <a:sym typeface="Quattrocento Sans"/>
              </a:rPr>
              <a:t>Nuovi </a:t>
            </a:r>
            <a:r>
              <a:rPr lang="it-IT" sz="1600" b="0" i="0" u="none" strike="noStrike" cap="none">
                <a:solidFill>
                  <a:srgbClr val="0070C0"/>
                </a:solidFill>
                <a:latin typeface="Quattrocento Sans"/>
                <a:ea typeface="Quattrocento Sans"/>
                <a:cs typeface="Quattrocento Sans"/>
                <a:sym typeface="Quattrocento Sans"/>
              </a:rPr>
              <a:t>tools e nuove tecnologie;</a:t>
            </a:r>
            <a:endParaRPr/>
          </a:p>
          <a:p>
            <a:pPr marL="800100" marR="0" lvl="1" indent="-342900" algn="l" rtl="0">
              <a:spcBef>
                <a:spcPts val="320"/>
              </a:spcBef>
              <a:spcAft>
                <a:spcPts val="0"/>
              </a:spcAft>
              <a:buClr>
                <a:srgbClr val="0070C0"/>
              </a:buClr>
              <a:buSzPts val="1600"/>
              <a:buFont typeface="Courier New"/>
              <a:buChar char="o"/>
            </a:pPr>
            <a:r>
              <a:rPr lang="it-IT" sz="1600" b="0" i="0" u="none" strike="noStrike" cap="none">
                <a:solidFill>
                  <a:srgbClr val="0070C0"/>
                </a:solidFill>
                <a:latin typeface="Quattrocento Sans"/>
                <a:ea typeface="Quattrocento Sans"/>
                <a:cs typeface="Quattrocento Sans"/>
                <a:sym typeface="Quattrocento Sans"/>
              </a:rPr>
              <a:t>Un </a:t>
            </a:r>
            <a:r>
              <a:rPr lang="it-IT" sz="1600" b="1" i="0" u="none" strike="noStrike" cap="none">
                <a:solidFill>
                  <a:srgbClr val="0070C0"/>
                </a:solidFill>
                <a:latin typeface="Quattrocento Sans"/>
                <a:ea typeface="Quattrocento Sans"/>
                <a:cs typeface="Quattrocento Sans"/>
                <a:sym typeface="Quattrocento Sans"/>
              </a:rPr>
              <a:t>più rapido sviluppo</a:t>
            </a:r>
            <a:r>
              <a:rPr lang="it-IT" sz="1600" b="0" i="0" u="none" strike="noStrike" cap="none">
                <a:solidFill>
                  <a:srgbClr val="0070C0"/>
                </a:solidFill>
                <a:latin typeface="Quattrocento Sans"/>
                <a:ea typeface="Quattrocento Sans"/>
                <a:cs typeface="Quattrocento Sans"/>
                <a:sym typeface="Quattrocento Sans"/>
              </a:rPr>
              <a:t>;</a:t>
            </a:r>
            <a:endParaRPr/>
          </a:p>
          <a:p>
            <a:pPr marL="800100" marR="0" lvl="1" indent="-342900" algn="l" rtl="0">
              <a:spcBef>
                <a:spcPts val="320"/>
              </a:spcBef>
              <a:spcAft>
                <a:spcPts val="0"/>
              </a:spcAft>
              <a:buClr>
                <a:srgbClr val="0070C0"/>
              </a:buClr>
              <a:buSzPts val="1600"/>
              <a:buFont typeface="Courier New"/>
              <a:buChar char="o"/>
            </a:pPr>
            <a:r>
              <a:rPr lang="it-IT" sz="1600" b="0" i="0" u="none" strike="noStrike" cap="none">
                <a:solidFill>
                  <a:srgbClr val="0070C0"/>
                </a:solidFill>
                <a:latin typeface="Quattrocento Sans"/>
                <a:ea typeface="Quattrocento Sans"/>
                <a:cs typeface="Quattrocento Sans"/>
                <a:sym typeface="Quattrocento Sans"/>
              </a:rPr>
              <a:t>Una </a:t>
            </a:r>
            <a:r>
              <a:rPr lang="it-IT" sz="1600" b="1" i="0" u="none" strike="noStrike" cap="none">
                <a:solidFill>
                  <a:srgbClr val="0070C0"/>
                </a:solidFill>
                <a:latin typeface="Quattrocento Sans"/>
                <a:ea typeface="Quattrocento Sans"/>
                <a:cs typeface="Quattrocento Sans"/>
                <a:sym typeface="Quattrocento Sans"/>
              </a:rPr>
              <a:t>maggiore sensibilità </a:t>
            </a:r>
            <a:r>
              <a:rPr lang="it-IT" sz="1600" b="0" i="0" u="none" strike="noStrike" cap="none">
                <a:solidFill>
                  <a:srgbClr val="0070C0"/>
                </a:solidFill>
                <a:latin typeface="Quattrocento Sans"/>
                <a:ea typeface="Quattrocento Sans"/>
                <a:cs typeface="Quattrocento Sans"/>
                <a:sym typeface="Quattrocento Sans"/>
              </a:rPr>
              <a:t>al problema.</a:t>
            </a:r>
            <a:endParaRPr/>
          </a:p>
          <a:p>
            <a:pPr marL="628650" marR="0" lvl="1" indent="-69850" algn="l" rtl="0">
              <a:spcBef>
                <a:spcPts val="320"/>
              </a:spcBef>
              <a:spcAft>
                <a:spcPts val="0"/>
              </a:spcAft>
              <a:buClr>
                <a:schemeClr val="dk1"/>
              </a:buClr>
              <a:buSzPts val="1600"/>
              <a:buFont typeface="Arial"/>
              <a:buNone/>
            </a:pPr>
            <a:endParaRPr sz="1600" b="0" i="0" u="none" strike="noStrike" cap="none">
              <a:solidFill>
                <a:srgbClr val="0070C0"/>
              </a:solidFill>
              <a:latin typeface="Quattrocento Sans"/>
              <a:ea typeface="Quattrocento Sans"/>
              <a:cs typeface="Quattrocento Sans"/>
              <a:sym typeface="Quattrocento Sans"/>
            </a:endParaRPr>
          </a:p>
          <a:p>
            <a:pPr marL="342900" marR="0" lvl="0" indent="-342900" algn="l" rtl="0">
              <a:spcBef>
                <a:spcPts val="32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Questo è </a:t>
            </a:r>
            <a:r>
              <a:rPr lang="it-IT" sz="1600" b="1">
                <a:solidFill>
                  <a:srgbClr val="0070C0"/>
                </a:solidFill>
                <a:latin typeface="Quattrocento Sans"/>
                <a:ea typeface="Quattrocento Sans"/>
                <a:cs typeface="Quattrocento Sans"/>
                <a:sym typeface="Quattrocento Sans"/>
              </a:rPr>
              <a:t>un male </a:t>
            </a:r>
            <a:r>
              <a:rPr lang="it-IT" sz="1600">
                <a:solidFill>
                  <a:srgbClr val="0070C0"/>
                </a:solidFill>
                <a:latin typeface="Quattrocento Sans"/>
                <a:ea typeface="Quattrocento Sans"/>
                <a:cs typeface="Quattrocento Sans"/>
                <a:sym typeface="Quattrocento Sans"/>
              </a:rPr>
              <a:t>perché:</a:t>
            </a:r>
            <a:endParaRPr/>
          </a:p>
          <a:p>
            <a:pPr marL="800100" marR="0" lvl="1" indent="-342900" algn="l" rtl="0">
              <a:spcBef>
                <a:spcPts val="320"/>
              </a:spcBef>
              <a:spcAft>
                <a:spcPts val="0"/>
              </a:spcAft>
              <a:buClr>
                <a:srgbClr val="0070C0"/>
              </a:buClr>
              <a:buSzPts val="1600"/>
              <a:buFont typeface="Courier New"/>
              <a:buChar char="o"/>
            </a:pPr>
            <a:r>
              <a:rPr lang="it-IT" sz="1600" b="1" i="0" u="none" strike="noStrike" cap="none">
                <a:solidFill>
                  <a:srgbClr val="0070C0"/>
                </a:solidFill>
                <a:latin typeface="Quattrocento Sans"/>
                <a:ea typeface="Quattrocento Sans"/>
                <a:cs typeface="Quattrocento Sans"/>
                <a:sym typeface="Quattrocento Sans"/>
              </a:rPr>
              <a:t>Tutti vogliono lanciarsi </a:t>
            </a:r>
            <a:r>
              <a:rPr lang="it-IT" sz="1600" b="0" i="0" u="none" strike="noStrike" cap="none">
                <a:solidFill>
                  <a:srgbClr val="0070C0"/>
                </a:solidFill>
                <a:latin typeface="Quattrocento Sans"/>
                <a:ea typeface="Quattrocento Sans"/>
                <a:cs typeface="Quattrocento Sans"/>
                <a:sym typeface="Quattrocento Sans"/>
              </a:rPr>
              <a:t>in questo mercato;</a:t>
            </a:r>
            <a:endParaRPr/>
          </a:p>
          <a:p>
            <a:pPr marL="800100" marR="0" lvl="1" indent="-342900" algn="just" rtl="0">
              <a:spcBef>
                <a:spcPts val="320"/>
              </a:spcBef>
              <a:spcAft>
                <a:spcPts val="0"/>
              </a:spcAft>
              <a:buClr>
                <a:srgbClr val="0070C0"/>
              </a:buClr>
              <a:buSzPts val="1600"/>
              <a:buFont typeface="Courier New"/>
              <a:buChar char="o"/>
            </a:pPr>
            <a:r>
              <a:rPr lang="it-IT" sz="1600" b="0" i="0" u="none" strike="noStrike" cap="none">
                <a:solidFill>
                  <a:srgbClr val="0070C0"/>
                </a:solidFill>
                <a:latin typeface="Quattrocento Sans"/>
                <a:ea typeface="Quattrocento Sans"/>
                <a:cs typeface="Quattrocento Sans"/>
                <a:sym typeface="Quattrocento Sans"/>
              </a:rPr>
              <a:t>Ci sono </a:t>
            </a:r>
            <a:r>
              <a:rPr lang="it-IT" sz="1600" b="1" i="0" u="none" strike="noStrike" cap="none">
                <a:solidFill>
                  <a:srgbClr val="0070C0"/>
                </a:solidFill>
                <a:latin typeface="Quattrocento Sans"/>
                <a:ea typeface="Quattrocento Sans"/>
                <a:cs typeface="Quattrocento Sans"/>
                <a:sym typeface="Quattrocento Sans"/>
              </a:rPr>
              <a:t>molti </a:t>
            </a:r>
            <a:r>
              <a:rPr lang="it-IT" sz="1600" b="0" i="0" u="none" strike="noStrike" cap="none">
                <a:solidFill>
                  <a:srgbClr val="0070C0"/>
                </a:solidFill>
                <a:latin typeface="Quattrocento Sans"/>
                <a:ea typeface="Quattrocento Sans"/>
                <a:cs typeface="Quattrocento Sans"/>
                <a:sym typeface="Quattrocento Sans"/>
              </a:rPr>
              <a:t>“presunti esperti”, </a:t>
            </a:r>
            <a:r>
              <a:rPr lang="it-IT" sz="1600" b="1" i="0" u="none" strike="noStrike" cap="none">
                <a:solidFill>
                  <a:srgbClr val="0070C0"/>
                </a:solidFill>
                <a:latin typeface="Quattrocento Sans"/>
                <a:ea typeface="Quattrocento Sans"/>
                <a:cs typeface="Quattrocento Sans"/>
                <a:sym typeface="Quattrocento Sans"/>
              </a:rPr>
              <a:t>improvvisati </a:t>
            </a:r>
            <a:r>
              <a:rPr lang="it-IT" sz="1600" b="0" i="0" u="none" strike="noStrike" cap="none">
                <a:solidFill>
                  <a:srgbClr val="0070C0"/>
                </a:solidFill>
                <a:latin typeface="Quattrocento Sans"/>
                <a:ea typeface="Quattrocento Sans"/>
                <a:cs typeface="Quattrocento Sans"/>
                <a:sym typeface="Quattrocento Sans"/>
              </a:rPr>
              <a:t>e molto </a:t>
            </a:r>
            <a:r>
              <a:rPr lang="it-IT" sz="1600" b="1" i="0" u="none" strike="noStrike" cap="none">
                <a:solidFill>
                  <a:srgbClr val="0070C0"/>
                </a:solidFill>
                <a:latin typeface="Quattrocento Sans"/>
                <a:ea typeface="Quattrocento Sans"/>
                <a:cs typeface="Quattrocento Sans"/>
                <a:sym typeface="Quattrocento Sans"/>
              </a:rPr>
              <a:t>spesso privi dei necessari </a:t>
            </a:r>
            <a:r>
              <a:rPr lang="it-IT" sz="1600" b="0" i="0" u="none" strike="noStrike" cap="none">
                <a:solidFill>
                  <a:srgbClr val="0070C0"/>
                </a:solidFill>
                <a:latin typeface="Quattrocento Sans"/>
                <a:ea typeface="Quattrocento Sans"/>
                <a:cs typeface="Quattrocento Sans"/>
                <a:sym typeface="Quattrocento Sans"/>
              </a:rPr>
              <a:t>skills, strumenti, laboratori ed esperienza sul campo;</a:t>
            </a:r>
            <a:endParaRPr/>
          </a:p>
          <a:p>
            <a:pPr marL="800100" marR="0" lvl="1" indent="-342900" algn="l" rtl="0">
              <a:spcBef>
                <a:spcPts val="320"/>
              </a:spcBef>
              <a:spcAft>
                <a:spcPts val="0"/>
              </a:spcAft>
              <a:buClr>
                <a:srgbClr val="0070C0"/>
              </a:buClr>
              <a:buSzPts val="1600"/>
              <a:buFont typeface="Courier New"/>
              <a:buChar char="o"/>
            </a:pPr>
            <a:r>
              <a:rPr lang="it-IT" sz="1600" b="0" i="0" u="none" strike="noStrike" cap="none">
                <a:solidFill>
                  <a:srgbClr val="0070C0"/>
                </a:solidFill>
                <a:latin typeface="Quattrocento Sans"/>
                <a:ea typeface="Quattrocento Sans"/>
                <a:cs typeface="Quattrocento Sans"/>
                <a:sym typeface="Quattrocento Sans"/>
              </a:rPr>
              <a:t>Tutti </a:t>
            </a:r>
            <a:r>
              <a:rPr lang="it-IT" sz="1600" b="1" i="0" u="none" strike="noStrike" cap="none">
                <a:solidFill>
                  <a:srgbClr val="0070C0"/>
                </a:solidFill>
                <a:latin typeface="Quattrocento Sans"/>
                <a:ea typeface="Quattrocento Sans"/>
                <a:cs typeface="Quattrocento Sans"/>
                <a:sym typeface="Quattrocento Sans"/>
              </a:rPr>
              <a:t>promettono tool </a:t>
            </a:r>
            <a:r>
              <a:rPr lang="it-IT" sz="1600" b="0" i="0" u="none" strike="noStrike" cap="none">
                <a:solidFill>
                  <a:srgbClr val="0070C0"/>
                </a:solidFill>
                <a:latin typeface="Quattrocento Sans"/>
                <a:ea typeface="Quattrocento Sans"/>
                <a:cs typeface="Quattrocento Sans"/>
                <a:sym typeface="Quattrocento Sans"/>
              </a:rPr>
              <a:t>“facili da usare”;</a:t>
            </a:r>
            <a:endParaRPr/>
          </a:p>
          <a:p>
            <a:pPr marL="800100" marR="0" lvl="1" indent="-342900" algn="just" rtl="0">
              <a:spcBef>
                <a:spcPts val="320"/>
              </a:spcBef>
              <a:spcAft>
                <a:spcPts val="0"/>
              </a:spcAft>
              <a:buClr>
                <a:srgbClr val="0070C0"/>
              </a:buClr>
              <a:buSzPts val="1600"/>
              <a:buFont typeface="Courier New"/>
              <a:buChar char="o"/>
            </a:pPr>
            <a:r>
              <a:rPr lang="it-IT" sz="1600" b="0" i="0" u="none" strike="noStrike" cap="none">
                <a:solidFill>
                  <a:srgbClr val="0070C0"/>
                </a:solidFill>
                <a:latin typeface="Quattrocento Sans"/>
                <a:ea typeface="Quattrocento Sans"/>
                <a:cs typeface="Quattrocento Sans"/>
                <a:sym typeface="Quattrocento Sans"/>
              </a:rPr>
              <a:t>Il fatto di scrivere “forensics” su un programma di 10 anni fa </a:t>
            </a:r>
            <a:r>
              <a:rPr lang="it-IT" sz="1600" b="1" i="0" u="none" strike="noStrike" cap="none">
                <a:solidFill>
                  <a:srgbClr val="0070C0"/>
                </a:solidFill>
                <a:latin typeface="Quattrocento Sans"/>
                <a:ea typeface="Quattrocento Sans"/>
                <a:cs typeface="Quattrocento Sans"/>
                <a:sym typeface="Quattrocento Sans"/>
              </a:rPr>
              <a:t>non lo rende necessariamente più adatto allo scopo…</a:t>
            </a:r>
            <a:r>
              <a:rPr lang="it-IT" sz="1600" b="0" i="0" u="none" strike="noStrike" cap="none">
                <a:solidFill>
                  <a:srgbClr val="0070C0"/>
                </a:solidFill>
                <a:latin typeface="Quattrocento Sans"/>
                <a:ea typeface="Quattrocento Sans"/>
                <a:cs typeface="Quattrocento Sans"/>
                <a:sym typeface="Quattrocento Sans"/>
              </a:rPr>
              <a:t> ☹</a:t>
            </a:r>
            <a:endParaRPr sz="1600" b="0" i="0" u="none" strike="noStrike" cap="none">
              <a:solidFill>
                <a:srgbClr val="0070C0"/>
              </a:solidFill>
              <a:latin typeface="Quattrocento Sans"/>
              <a:ea typeface="Quattrocento Sans"/>
              <a:cs typeface="Quattrocento Sans"/>
              <a:sym typeface="Quattrocento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01"/>
          <p:cNvSpPr txBox="1"/>
          <p:nvPr/>
        </p:nvSpPr>
        <p:spPr>
          <a:xfrm>
            <a:off x="553156" y="234072"/>
            <a:ext cx="151515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Origini</a:t>
            </a:r>
            <a:endParaRPr sz="3200" b="1" i="0" u="none" strike="noStrike" cap="none">
              <a:solidFill>
                <a:srgbClr val="FFFFFF"/>
              </a:solidFill>
              <a:latin typeface="Quattrocento Sans"/>
              <a:ea typeface="Quattrocento Sans"/>
              <a:cs typeface="Quattrocento Sans"/>
              <a:sym typeface="Quattrocento Sans"/>
            </a:endParaRPr>
          </a:p>
        </p:txBody>
      </p:sp>
      <p:grpSp>
        <p:nvGrpSpPr>
          <p:cNvPr id="742" name="Google Shape;742;p101"/>
          <p:cNvGrpSpPr/>
          <p:nvPr/>
        </p:nvGrpSpPr>
        <p:grpSpPr>
          <a:xfrm>
            <a:off x="2616598" y="1228893"/>
            <a:ext cx="6958803" cy="4400214"/>
            <a:chOff x="776275" y="1207484"/>
            <a:chExt cx="8136901" cy="4752975"/>
          </a:xfrm>
        </p:grpSpPr>
        <p:pic>
          <p:nvPicPr>
            <p:cNvPr id="743" name="Google Shape;743;p101"/>
            <p:cNvPicPr preferRelativeResize="0"/>
            <p:nvPr/>
          </p:nvPicPr>
          <p:blipFill rotWithShape="1">
            <a:blip r:embed="rId3">
              <a:alphaModFix/>
            </a:blip>
            <a:srcRect/>
            <a:stretch/>
          </p:blipFill>
          <p:spPr>
            <a:xfrm>
              <a:off x="2452122" y="1207484"/>
              <a:ext cx="6461054" cy="4752975"/>
            </a:xfrm>
            <a:prstGeom prst="rect">
              <a:avLst/>
            </a:prstGeom>
            <a:noFill/>
            <a:ln>
              <a:noFill/>
            </a:ln>
          </p:spPr>
        </p:pic>
        <p:pic>
          <p:nvPicPr>
            <p:cNvPr id="744" name="Google Shape;744;p101" descr="http://us.123rf.com/400wm/400/400/lomachevsky/lomachevsky0910/lomachevsky091000061/5755221-e-mail-su-uno-sfondo-nero-con-un-simbolo-di-questa-mail.jpg"/>
            <p:cNvPicPr preferRelativeResize="0"/>
            <p:nvPr/>
          </p:nvPicPr>
          <p:blipFill rotWithShape="1">
            <a:blip r:embed="rId4">
              <a:alphaModFix/>
            </a:blip>
            <a:srcRect/>
            <a:stretch/>
          </p:blipFill>
          <p:spPr>
            <a:xfrm>
              <a:off x="812787" y="1207484"/>
              <a:ext cx="1295400" cy="865187"/>
            </a:xfrm>
            <a:prstGeom prst="rect">
              <a:avLst/>
            </a:prstGeom>
            <a:noFill/>
            <a:ln>
              <a:noFill/>
            </a:ln>
          </p:spPr>
        </p:pic>
        <p:pic>
          <p:nvPicPr>
            <p:cNvPr id="745" name="Google Shape;745;p101" descr="smarthphone.jpeg"/>
            <p:cNvPicPr preferRelativeResize="0"/>
            <p:nvPr/>
          </p:nvPicPr>
          <p:blipFill rotWithShape="1">
            <a:blip r:embed="rId5">
              <a:alphaModFix/>
            </a:blip>
            <a:srcRect/>
            <a:stretch/>
          </p:blipFill>
          <p:spPr>
            <a:xfrm>
              <a:off x="883431" y="2575909"/>
              <a:ext cx="1154112" cy="863600"/>
            </a:xfrm>
            <a:prstGeom prst="rect">
              <a:avLst/>
            </a:prstGeom>
            <a:noFill/>
            <a:ln>
              <a:noFill/>
            </a:ln>
          </p:spPr>
        </p:pic>
        <p:pic>
          <p:nvPicPr>
            <p:cNvPr id="746" name="Google Shape;746;p101" descr="df.jpg"/>
            <p:cNvPicPr preferRelativeResize="0"/>
            <p:nvPr/>
          </p:nvPicPr>
          <p:blipFill rotWithShape="1">
            <a:blip r:embed="rId6">
              <a:alphaModFix/>
            </a:blip>
            <a:srcRect/>
            <a:stretch/>
          </p:blipFill>
          <p:spPr>
            <a:xfrm>
              <a:off x="776275" y="3728434"/>
              <a:ext cx="1368425" cy="927100"/>
            </a:xfrm>
            <a:prstGeom prst="rect">
              <a:avLst/>
            </a:prstGeom>
            <a:noFill/>
            <a:ln>
              <a:noFill/>
            </a:ln>
          </p:spPr>
        </p:pic>
        <p:pic>
          <p:nvPicPr>
            <p:cNvPr id="747" name="Google Shape;747;p101" descr="http://t2.gstatic.com/images?q=tbn:ANd9GcTuo_1UvHhfn6hSBwsVvREiQ-IiqmdV3EigBEbWWzEp1Id35U6Q"/>
            <p:cNvPicPr preferRelativeResize="0"/>
            <p:nvPr/>
          </p:nvPicPr>
          <p:blipFill rotWithShape="1">
            <a:blip r:embed="rId7">
              <a:alphaModFix/>
            </a:blip>
            <a:srcRect/>
            <a:stretch/>
          </p:blipFill>
          <p:spPr>
            <a:xfrm>
              <a:off x="862000" y="4952396"/>
              <a:ext cx="1196975" cy="1008063"/>
            </a:xfrm>
            <a:prstGeom prst="rect">
              <a:avLst/>
            </a:prstGeom>
            <a:noFill/>
            <a:ln>
              <a:noFill/>
            </a:ln>
          </p:spPr>
        </p:pic>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02"/>
          <p:cNvSpPr txBox="1"/>
          <p:nvPr/>
        </p:nvSpPr>
        <p:spPr>
          <a:xfrm>
            <a:off x="553156" y="234072"/>
            <a:ext cx="390844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La Digital Forensics</a:t>
            </a:r>
            <a:endParaRPr sz="3200" b="1" i="0" u="none" strike="noStrike" cap="none">
              <a:solidFill>
                <a:srgbClr val="FFFFFF"/>
              </a:solidFill>
              <a:latin typeface="Quattrocento Sans"/>
              <a:ea typeface="Quattrocento Sans"/>
              <a:cs typeface="Quattrocento Sans"/>
              <a:sym typeface="Quattrocento Sans"/>
            </a:endParaRPr>
          </a:p>
        </p:txBody>
      </p:sp>
      <p:sp>
        <p:nvSpPr>
          <p:cNvPr id="753" name="Google Shape;753;p102"/>
          <p:cNvSpPr/>
          <p:nvPr/>
        </p:nvSpPr>
        <p:spPr>
          <a:xfrm>
            <a:off x="553156" y="1326464"/>
            <a:ext cx="11016803" cy="12311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800">
                <a:solidFill>
                  <a:srgbClr val="0070C0"/>
                </a:solidFill>
                <a:latin typeface="Quattrocento Sans"/>
                <a:ea typeface="Quattrocento Sans"/>
                <a:cs typeface="Quattrocento Sans"/>
                <a:sym typeface="Quattrocento Sans"/>
              </a:rPr>
              <a:t>La </a:t>
            </a:r>
            <a:r>
              <a:rPr lang="it-IT" sz="1800" b="1">
                <a:solidFill>
                  <a:srgbClr val="0070C0"/>
                </a:solidFill>
                <a:latin typeface="Quattrocento Sans"/>
                <a:ea typeface="Quattrocento Sans"/>
                <a:cs typeface="Quattrocento Sans"/>
                <a:sym typeface="Quattrocento Sans"/>
              </a:rPr>
              <a:t>Digital Forensics </a:t>
            </a:r>
            <a:r>
              <a:rPr lang="it-IT" sz="1800">
                <a:solidFill>
                  <a:srgbClr val="0070C0"/>
                </a:solidFill>
                <a:latin typeface="Quattrocento Sans"/>
                <a:ea typeface="Quattrocento Sans"/>
                <a:cs typeface="Quattrocento Sans"/>
                <a:sym typeface="Quattrocento Sans"/>
              </a:rPr>
              <a:t>è la scienza che studia come </a:t>
            </a:r>
            <a:r>
              <a:rPr lang="it-IT" sz="2000" b="1">
                <a:solidFill>
                  <a:srgbClr val="0070C0"/>
                </a:solidFill>
                <a:latin typeface="Quattrocento Sans"/>
                <a:ea typeface="Quattrocento Sans"/>
                <a:cs typeface="Quattrocento Sans"/>
                <a:sym typeface="Quattrocento Sans"/>
              </a:rPr>
              <a:t>ottenere</a:t>
            </a:r>
            <a:r>
              <a:rPr lang="it-IT" sz="1800">
                <a:solidFill>
                  <a:srgbClr val="0070C0"/>
                </a:solidFill>
                <a:latin typeface="Quattrocento Sans"/>
                <a:ea typeface="Quattrocento Sans"/>
                <a:cs typeface="Quattrocento Sans"/>
                <a:sym typeface="Quattrocento Sans"/>
              </a:rPr>
              <a:t>, </a:t>
            </a:r>
            <a:r>
              <a:rPr lang="it-IT" sz="1800" b="1">
                <a:solidFill>
                  <a:srgbClr val="0070C0"/>
                </a:solidFill>
                <a:latin typeface="Quattrocento Sans"/>
                <a:ea typeface="Quattrocento Sans"/>
                <a:cs typeface="Quattrocento Sans"/>
                <a:sym typeface="Quattrocento Sans"/>
              </a:rPr>
              <a:t>preservare</a:t>
            </a:r>
            <a:r>
              <a:rPr lang="it-IT" sz="1800">
                <a:solidFill>
                  <a:srgbClr val="0070C0"/>
                </a:solidFill>
                <a:latin typeface="Quattrocento Sans"/>
                <a:ea typeface="Quattrocento Sans"/>
                <a:cs typeface="Quattrocento Sans"/>
                <a:sym typeface="Quattrocento Sans"/>
              </a:rPr>
              <a:t>, </a:t>
            </a:r>
            <a:r>
              <a:rPr lang="it-IT" sz="1800" b="1">
                <a:solidFill>
                  <a:srgbClr val="0070C0"/>
                </a:solidFill>
                <a:latin typeface="Quattrocento Sans"/>
                <a:ea typeface="Quattrocento Sans"/>
                <a:cs typeface="Quattrocento Sans"/>
                <a:sym typeface="Quattrocento Sans"/>
              </a:rPr>
              <a:t>analizzare</a:t>
            </a:r>
            <a:r>
              <a:rPr lang="it-IT" sz="1800">
                <a:solidFill>
                  <a:srgbClr val="0070C0"/>
                </a:solidFill>
                <a:latin typeface="Quattrocento Sans"/>
                <a:ea typeface="Quattrocento Sans"/>
                <a:cs typeface="Quattrocento Sans"/>
                <a:sym typeface="Quattrocento Sans"/>
              </a:rPr>
              <a:t> e </a:t>
            </a:r>
            <a:r>
              <a:rPr lang="it-IT" sz="1800" b="1">
                <a:solidFill>
                  <a:srgbClr val="0070C0"/>
                </a:solidFill>
                <a:latin typeface="Quattrocento Sans"/>
                <a:ea typeface="Quattrocento Sans"/>
                <a:cs typeface="Quattrocento Sans"/>
                <a:sym typeface="Quattrocento Sans"/>
              </a:rPr>
              <a:t>documentare</a:t>
            </a:r>
            <a:r>
              <a:rPr lang="it-IT" sz="1800">
                <a:solidFill>
                  <a:srgbClr val="0070C0"/>
                </a:solidFill>
                <a:latin typeface="Quattrocento Sans"/>
                <a:ea typeface="Quattrocento Sans"/>
                <a:cs typeface="Quattrocento Sans"/>
                <a:sym typeface="Quattrocento Sans"/>
              </a:rPr>
              <a:t> le evidenze digitali (prove) dai dispositivi elettronici come: Tablet PC, Server, PDA, fax machine, digital camera, iPod, Smartphone (Mobile Forensics) e  tutti gli altri dispositivi di memorizzazione.</a:t>
            </a:r>
            <a:endParaRPr/>
          </a:p>
          <a:p>
            <a:pPr marL="0" marR="0" lvl="0" indent="0" algn="l" rtl="0">
              <a:spcBef>
                <a:spcPts val="0"/>
              </a:spcBef>
              <a:spcAft>
                <a:spcPts val="0"/>
              </a:spcAft>
              <a:buNone/>
            </a:pPr>
            <a:endParaRPr sz="1800">
              <a:solidFill>
                <a:srgbClr val="0070C0"/>
              </a:solidFill>
              <a:latin typeface="Quattrocento Sans"/>
              <a:ea typeface="Quattrocento Sans"/>
              <a:cs typeface="Quattrocento Sans"/>
              <a:sym typeface="Quattrocento Sans"/>
            </a:endParaRPr>
          </a:p>
        </p:txBody>
      </p:sp>
      <p:pic>
        <p:nvPicPr>
          <p:cNvPr id="754" name="Google Shape;754;p102" descr="df.jpg"/>
          <p:cNvPicPr preferRelativeResize="0"/>
          <p:nvPr/>
        </p:nvPicPr>
        <p:blipFill rotWithShape="1">
          <a:blip r:embed="rId3">
            <a:alphaModFix/>
          </a:blip>
          <a:srcRect/>
          <a:stretch/>
        </p:blipFill>
        <p:spPr>
          <a:xfrm>
            <a:off x="586841" y="2797186"/>
            <a:ext cx="1787548" cy="1210561"/>
          </a:xfrm>
          <a:prstGeom prst="rect">
            <a:avLst/>
          </a:prstGeom>
          <a:noFill/>
          <a:ln>
            <a:noFill/>
          </a:ln>
        </p:spPr>
      </p:pic>
      <p:grpSp>
        <p:nvGrpSpPr>
          <p:cNvPr id="755" name="Google Shape;755;p102"/>
          <p:cNvGrpSpPr/>
          <p:nvPr/>
        </p:nvGrpSpPr>
        <p:grpSpPr>
          <a:xfrm>
            <a:off x="641218" y="4437841"/>
            <a:ext cx="1647876" cy="500568"/>
            <a:chOff x="1187624" y="3932460"/>
            <a:chExt cx="6727825" cy="1728788"/>
          </a:xfrm>
        </p:grpSpPr>
        <p:pic>
          <p:nvPicPr>
            <p:cNvPr id="756" name="Google Shape;756;p102" descr="C:\Documents and Settings\Mattia\Impostazioni locali\Temporary Internet Files\Content.Word\64gb-sdxc[1].jpg"/>
            <p:cNvPicPr preferRelativeResize="0"/>
            <p:nvPr/>
          </p:nvPicPr>
          <p:blipFill rotWithShape="1">
            <a:blip r:embed="rId4">
              <a:alphaModFix/>
            </a:blip>
            <a:srcRect/>
            <a:stretch/>
          </p:blipFill>
          <p:spPr>
            <a:xfrm>
              <a:off x="1187624" y="3932460"/>
              <a:ext cx="1304925" cy="1728788"/>
            </a:xfrm>
            <a:prstGeom prst="rect">
              <a:avLst/>
            </a:prstGeom>
            <a:noFill/>
            <a:ln>
              <a:noFill/>
            </a:ln>
          </p:spPr>
        </p:pic>
        <p:pic>
          <p:nvPicPr>
            <p:cNvPr id="757" name="Google Shape;757;p102" descr="C:\Documents and Settings\Mattia\Impostazioni locali\Temporary Internet Files\Content.Word\Mobile_miniSD_1GB[1].jpg"/>
            <p:cNvPicPr preferRelativeResize="0"/>
            <p:nvPr/>
          </p:nvPicPr>
          <p:blipFill rotWithShape="1">
            <a:blip r:embed="rId5">
              <a:alphaModFix/>
            </a:blip>
            <a:srcRect/>
            <a:stretch/>
          </p:blipFill>
          <p:spPr>
            <a:xfrm>
              <a:off x="2913237" y="4407123"/>
              <a:ext cx="1114425" cy="1190625"/>
            </a:xfrm>
            <a:prstGeom prst="rect">
              <a:avLst/>
            </a:prstGeom>
            <a:noFill/>
            <a:ln>
              <a:noFill/>
            </a:ln>
          </p:spPr>
        </p:pic>
        <p:pic>
          <p:nvPicPr>
            <p:cNvPr id="758" name="Google Shape;758;p102" descr="C:\Documents and Settings\Mattia\Impostazioni locali\Temporary Internet Files\Content.Word\e84d_1[1].jpg"/>
            <p:cNvPicPr preferRelativeResize="0"/>
            <p:nvPr/>
          </p:nvPicPr>
          <p:blipFill rotWithShape="1">
            <a:blip r:embed="rId6">
              <a:alphaModFix/>
            </a:blip>
            <a:srcRect/>
            <a:stretch/>
          </p:blipFill>
          <p:spPr>
            <a:xfrm>
              <a:off x="4213399" y="4410298"/>
              <a:ext cx="1104900" cy="1184275"/>
            </a:xfrm>
            <a:prstGeom prst="rect">
              <a:avLst/>
            </a:prstGeom>
            <a:noFill/>
            <a:ln>
              <a:noFill/>
            </a:ln>
          </p:spPr>
        </p:pic>
        <p:pic>
          <p:nvPicPr>
            <p:cNvPr id="759" name="Google Shape;759;p102" descr="C:\Documents and Settings\Mattia\Impostazioni locali\Temporary Internet Files\Content.Word\microSD-Premier-TF-2GB-_130[1].jpg"/>
            <p:cNvPicPr preferRelativeResize="0"/>
            <p:nvPr/>
          </p:nvPicPr>
          <p:blipFill rotWithShape="1">
            <a:blip r:embed="rId7">
              <a:alphaModFix/>
            </a:blip>
            <a:srcRect/>
            <a:stretch/>
          </p:blipFill>
          <p:spPr>
            <a:xfrm>
              <a:off x="5502449" y="4780185"/>
              <a:ext cx="1066800" cy="800100"/>
            </a:xfrm>
            <a:prstGeom prst="rect">
              <a:avLst/>
            </a:prstGeom>
            <a:noFill/>
            <a:ln>
              <a:noFill/>
            </a:ln>
          </p:spPr>
        </p:pic>
        <p:pic>
          <p:nvPicPr>
            <p:cNvPr id="760" name="Google Shape;760;p102" descr="C:\Documents and Settings\Mattia\Impostazioni locali\Temporary Internet Files\Content.Word\microSDHC_16GB_Class2_Big[1].jpg"/>
            <p:cNvPicPr preferRelativeResize="0"/>
            <p:nvPr/>
          </p:nvPicPr>
          <p:blipFill rotWithShape="1">
            <a:blip r:embed="rId8">
              <a:alphaModFix/>
            </a:blip>
            <a:srcRect/>
            <a:stretch/>
          </p:blipFill>
          <p:spPr>
            <a:xfrm>
              <a:off x="6797849" y="4784948"/>
              <a:ext cx="1117600" cy="815975"/>
            </a:xfrm>
            <a:prstGeom prst="rect">
              <a:avLst/>
            </a:prstGeom>
            <a:noFill/>
            <a:ln>
              <a:noFill/>
            </a:ln>
          </p:spPr>
        </p:pic>
      </p:grpSp>
      <p:pic>
        <p:nvPicPr>
          <p:cNvPr id="761" name="Google Shape;761;p102" descr="smarthphone.jpeg"/>
          <p:cNvPicPr preferRelativeResize="0"/>
          <p:nvPr/>
        </p:nvPicPr>
        <p:blipFill rotWithShape="1">
          <a:blip r:embed="rId9">
            <a:alphaModFix/>
          </a:blip>
          <a:srcRect/>
          <a:stretch/>
        </p:blipFill>
        <p:spPr>
          <a:xfrm>
            <a:off x="2674168" y="2724431"/>
            <a:ext cx="1713783" cy="1283316"/>
          </a:xfrm>
          <a:prstGeom prst="rect">
            <a:avLst/>
          </a:prstGeom>
          <a:noFill/>
          <a:ln>
            <a:noFill/>
          </a:ln>
        </p:spPr>
      </p:pic>
      <p:pic>
        <p:nvPicPr>
          <p:cNvPr id="762" name="Google Shape;762;p102" descr="http://t3.gstatic.com/images?q=tbn:ANd9GcSpAAb-ix09rOFC9FAHvLsNE3CoVrofsgTNxg_Z24CNQqJoI0UytA"/>
          <p:cNvPicPr preferRelativeResize="0"/>
          <p:nvPr/>
        </p:nvPicPr>
        <p:blipFill rotWithShape="1">
          <a:blip r:embed="rId10">
            <a:alphaModFix/>
          </a:blip>
          <a:srcRect/>
          <a:stretch/>
        </p:blipFill>
        <p:spPr>
          <a:xfrm>
            <a:off x="4457478" y="2720388"/>
            <a:ext cx="1364155" cy="1364155"/>
          </a:xfrm>
          <a:prstGeom prst="rect">
            <a:avLst/>
          </a:prstGeom>
          <a:noFill/>
          <a:ln>
            <a:noFill/>
          </a:ln>
        </p:spPr>
      </p:pic>
      <p:pic>
        <p:nvPicPr>
          <p:cNvPr id="763" name="Google Shape;763;p102" descr="http://t2.gstatic.com/images?q=tbn:ANd9GcTuo_1UvHhfn6hSBwsVvREiQ-IiqmdV3EigBEbWWzEp1Id35U6Q"/>
          <p:cNvPicPr preferRelativeResize="0"/>
          <p:nvPr/>
        </p:nvPicPr>
        <p:blipFill rotWithShape="1">
          <a:blip r:embed="rId11">
            <a:alphaModFix/>
          </a:blip>
          <a:srcRect/>
          <a:stretch/>
        </p:blipFill>
        <p:spPr>
          <a:xfrm>
            <a:off x="2912642" y="4212482"/>
            <a:ext cx="1236834" cy="1040800"/>
          </a:xfrm>
          <a:prstGeom prst="rect">
            <a:avLst/>
          </a:prstGeom>
          <a:noFill/>
          <a:ln>
            <a:noFill/>
          </a:ln>
        </p:spPr>
      </p:pic>
      <p:pic>
        <p:nvPicPr>
          <p:cNvPr id="764" name="Google Shape;764;p102" descr="http://t3.gstatic.com/images?q=tbn:ANd9GcTwGhTu-cqAHJiDW4rSfGqqtsId8pWXwCfoOlWfqt4FHzVZsjho"/>
          <p:cNvPicPr preferRelativeResize="0"/>
          <p:nvPr/>
        </p:nvPicPr>
        <p:blipFill rotWithShape="1">
          <a:blip r:embed="rId12">
            <a:alphaModFix/>
          </a:blip>
          <a:srcRect/>
          <a:stretch/>
        </p:blipFill>
        <p:spPr>
          <a:xfrm>
            <a:off x="4617721" y="4382244"/>
            <a:ext cx="1087282" cy="871038"/>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03"/>
          <p:cNvSpPr txBox="1"/>
          <p:nvPr/>
        </p:nvSpPr>
        <p:spPr>
          <a:xfrm>
            <a:off x="553156" y="234072"/>
            <a:ext cx="228139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Definizioni</a:t>
            </a:r>
            <a:endParaRPr sz="3200" b="1" i="0" u="none" strike="noStrike" cap="none">
              <a:solidFill>
                <a:srgbClr val="FFFFFF"/>
              </a:solidFill>
              <a:latin typeface="Quattrocento Sans"/>
              <a:ea typeface="Quattrocento Sans"/>
              <a:cs typeface="Quattrocento Sans"/>
              <a:sym typeface="Quattrocento Sans"/>
            </a:endParaRPr>
          </a:p>
        </p:txBody>
      </p:sp>
      <p:sp>
        <p:nvSpPr>
          <p:cNvPr id="770" name="Google Shape;770;p103"/>
          <p:cNvSpPr/>
          <p:nvPr/>
        </p:nvSpPr>
        <p:spPr>
          <a:xfrm>
            <a:off x="553155" y="1474619"/>
            <a:ext cx="11016803" cy="3908762"/>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Una </a:t>
            </a:r>
            <a:r>
              <a:rPr lang="it-IT" sz="1800" b="1">
                <a:solidFill>
                  <a:srgbClr val="0070C0"/>
                </a:solidFill>
                <a:latin typeface="Quattrocento Sans"/>
                <a:ea typeface="Quattrocento Sans"/>
                <a:cs typeface="Quattrocento Sans"/>
                <a:sym typeface="Quattrocento Sans"/>
              </a:rPr>
              <a:t>digital evidence </a:t>
            </a:r>
            <a:r>
              <a:rPr lang="it-IT" sz="1800">
                <a:solidFill>
                  <a:srgbClr val="0070C0"/>
                </a:solidFill>
                <a:latin typeface="Quattrocento Sans"/>
                <a:ea typeface="Quattrocento Sans"/>
                <a:cs typeface="Quattrocento Sans"/>
                <a:sym typeface="Quattrocento Sans"/>
              </a:rPr>
              <a:t>può essere definita come </a:t>
            </a:r>
            <a:r>
              <a:rPr lang="it-IT" sz="1800" b="1">
                <a:solidFill>
                  <a:srgbClr val="0070C0"/>
                </a:solidFill>
                <a:latin typeface="Quattrocento Sans"/>
                <a:ea typeface="Quattrocento Sans"/>
                <a:cs typeface="Quattrocento Sans"/>
                <a:sym typeface="Quattrocento Sans"/>
              </a:rPr>
              <a:t>qualsiasi informazione avente valore probatorio che sia memorizzata o trasmessa in forma digitale</a:t>
            </a:r>
            <a:endParaRPr/>
          </a:p>
          <a:p>
            <a:pPr marL="342900" marR="0" lvl="0" indent="-228600" algn="just" rtl="0">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342900" marR="0" lvl="0" indent="-342900" algn="just"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 Una digital evidence può quindi essere estratta da:</a:t>
            </a:r>
            <a:endParaRPr/>
          </a:p>
          <a:p>
            <a:pPr marL="800100" marR="0" lvl="1" indent="-342900" algn="just" rtl="0">
              <a:spcBef>
                <a:spcPts val="0"/>
              </a:spcBef>
              <a:spcAft>
                <a:spcPts val="0"/>
              </a:spcAft>
              <a:buClr>
                <a:srgbClr val="0070C0"/>
              </a:buClr>
              <a:buSzPts val="1800"/>
              <a:buFont typeface="Courier New"/>
              <a:buChar char="o"/>
            </a:pPr>
            <a:r>
              <a:rPr lang="it-IT" sz="1800" b="0" i="0" u="none" strike="noStrike" cap="none">
                <a:solidFill>
                  <a:srgbClr val="0070C0"/>
                </a:solidFill>
                <a:latin typeface="Quattrocento Sans"/>
                <a:ea typeface="Quattrocento Sans"/>
                <a:cs typeface="Quattrocento Sans"/>
                <a:sym typeface="Quattrocento Sans"/>
              </a:rPr>
              <a:t>Un </a:t>
            </a:r>
            <a:r>
              <a:rPr lang="it-IT" sz="1800" b="1" i="0" u="none" strike="noStrike" cap="none">
                <a:solidFill>
                  <a:srgbClr val="0070C0"/>
                </a:solidFill>
                <a:latin typeface="Quattrocento Sans"/>
                <a:ea typeface="Quattrocento Sans"/>
                <a:cs typeface="Quattrocento Sans"/>
                <a:sym typeface="Quattrocento Sans"/>
              </a:rPr>
              <a:t>dispositivo di memorizzazione digitale </a:t>
            </a:r>
            <a:endParaRPr/>
          </a:p>
          <a:p>
            <a:pPr marL="1257300" marR="0" lvl="2" indent="-342900" algn="just" rtl="0">
              <a:spcBef>
                <a:spcPts val="0"/>
              </a:spcBef>
              <a:spcAft>
                <a:spcPts val="0"/>
              </a:spcAft>
              <a:buClr>
                <a:srgbClr val="0070C0"/>
              </a:buClr>
              <a:buSzPts val="1800"/>
              <a:buFont typeface="Arial"/>
              <a:buChar char="•"/>
            </a:pPr>
            <a:r>
              <a:rPr lang="it-IT" sz="1800" b="0" i="0" u="none" strike="noStrike" cap="none">
                <a:solidFill>
                  <a:srgbClr val="0070C0"/>
                </a:solidFill>
                <a:latin typeface="Quattrocento Sans"/>
                <a:ea typeface="Quattrocento Sans"/>
                <a:cs typeface="Quattrocento Sans"/>
                <a:sym typeface="Quattrocento Sans"/>
              </a:rPr>
              <a:t>Personal computer, notebook, hard disk esterno, floppy, nastro, CD/DVD, memory card, USB drive,…</a:t>
            </a:r>
            <a:endParaRPr/>
          </a:p>
          <a:p>
            <a:pPr marL="1257300" marR="0" lvl="2" indent="-342900" algn="just" rtl="0">
              <a:spcBef>
                <a:spcPts val="0"/>
              </a:spcBef>
              <a:spcAft>
                <a:spcPts val="0"/>
              </a:spcAft>
              <a:buClr>
                <a:srgbClr val="0070C0"/>
              </a:buClr>
              <a:buSzPts val="1800"/>
              <a:buFont typeface="Arial"/>
              <a:buChar char="•"/>
            </a:pPr>
            <a:r>
              <a:rPr lang="it-IT" sz="1800" b="1" i="0" u="none" strike="noStrike" cap="none">
                <a:solidFill>
                  <a:srgbClr val="0070C0"/>
                </a:solidFill>
                <a:latin typeface="Quattrocento Sans"/>
                <a:ea typeface="Quattrocento Sans"/>
                <a:cs typeface="Quattrocento Sans"/>
                <a:sym typeface="Quattrocento Sans"/>
              </a:rPr>
              <a:t>Telefoni cellulari, SIM, SmartPhone, Tablet, Navigatori satellitari</a:t>
            </a:r>
            <a:r>
              <a:rPr lang="it-IT" sz="1800" b="0" i="0" u="none" strike="noStrike" cap="none">
                <a:solidFill>
                  <a:srgbClr val="0070C0"/>
                </a:solidFill>
                <a:latin typeface="Quattrocento Sans"/>
                <a:ea typeface="Quattrocento Sans"/>
                <a:cs typeface="Quattrocento Sans"/>
                <a:sym typeface="Quattrocento Sans"/>
              </a:rPr>
              <a:t>,…</a:t>
            </a:r>
            <a:endParaRPr/>
          </a:p>
          <a:p>
            <a:pPr marL="800100" marR="0" lvl="1" indent="-342900" algn="just" rtl="0">
              <a:spcBef>
                <a:spcPts val="0"/>
              </a:spcBef>
              <a:spcAft>
                <a:spcPts val="0"/>
              </a:spcAft>
              <a:buClr>
                <a:srgbClr val="0070C0"/>
              </a:buClr>
              <a:buSzPts val="1800"/>
              <a:buFont typeface="Courier New"/>
              <a:buChar char="o"/>
            </a:pPr>
            <a:r>
              <a:rPr lang="it-IT" sz="1800" b="0" i="0" u="none" strike="noStrike" cap="none">
                <a:solidFill>
                  <a:srgbClr val="0070C0"/>
                </a:solidFill>
                <a:latin typeface="Quattrocento Sans"/>
                <a:ea typeface="Quattrocento Sans"/>
                <a:cs typeface="Quattrocento Sans"/>
                <a:sym typeface="Quattrocento Sans"/>
              </a:rPr>
              <a:t>Una </a:t>
            </a:r>
            <a:r>
              <a:rPr lang="it-IT" sz="1800" b="1" i="0" u="none" strike="noStrike" cap="none">
                <a:solidFill>
                  <a:srgbClr val="0070C0"/>
                </a:solidFill>
                <a:latin typeface="Quattrocento Sans"/>
                <a:ea typeface="Quattrocento Sans"/>
                <a:cs typeface="Quattrocento Sans"/>
                <a:sym typeface="Quattrocento Sans"/>
              </a:rPr>
              <a:t>Rete Intranet/Internet</a:t>
            </a:r>
            <a:endParaRPr/>
          </a:p>
          <a:p>
            <a:pPr marL="1257300" marR="0" lvl="2" indent="-342900" algn="just" rtl="0">
              <a:spcBef>
                <a:spcPts val="0"/>
              </a:spcBef>
              <a:spcAft>
                <a:spcPts val="0"/>
              </a:spcAft>
              <a:buClr>
                <a:srgbClr val="0070C0"/>
              </a:buClr>
              <a:buSzPts val="1800"/>
              <a:buFont typeface="Arial"/>
              <a:buChar char="•"/>
            </a:pPr>
            <a:r>
              <a:rPr lang="it-IT" sz="1800" b="0" i="0" u="none" strike="noStrike" cap="none">
                <a:solidFill>
                  <a:srgbClr val="0070C0"/>
                </a:solidFill>
                <a:latin typeface="Quattrocento Sans"/>
                <a:ea typeface="Quattrocento Sans"/>
                <a:cs typeface="Quattrocento Sans"/>
                <a:sym typeface="Quattrocento Sans"/>
              </a:rPr>
              <a:t>Intercettazione di traffico dati</a:t>
            </a:r>
            <a:endParaRPr/>
          </a:p>
          <a:p>
            <a:pPr marL="1257300" marR="0" lvl="2" indent="-342900" algn="just" rtl="0">
              <a:spcBef>
                <a:spcPts val="0"/>
              </a:spcBef>
              <a:spcAft>
                <a:spcPts val="0"/>
              </a:spcAft>
              <a:buClr>
                <a:srgbClr val="0070C0"/>
              </a:buClr>
              <a:buSzPts val="1800"/>
              <a:buFont typeface="Arial"/>
              <a:buChar char="•"/>
            </a:pPr>
            <a:r>
              <a:rPr lang="it-IT" sz="1800" b="0" i="0" u="none" strike="noStrike" cap="none">
                <a:solidFill>
                  <a:srgbClr val="0070C0"/>
                </a:solidFill>
                <a:latin typeface="Quattrocento Sans"/>
                <a:ea typeface="Quattrocento Sans"/>
                <a:cs typeface="Quattrocento Sans"/>
                <a:sym typeface="Quattrocento Sans"/>
              </a:rPr>
              <a:t>Pagine Web, Blog, Social Network, Chat/IM, P2P, ecc.</a:t>
            </a:r>
            <a:endParaRPr/>
          </a:p>
          <a:p>
            <a:pPr marL="1143000" marR="0" lvl="2" indent="-228600" algn="just" rtl="0">
              <a:spcBef>
                <a:spcPts val="0"/>
              </a:spcBef>
              <a:spcAft>
                <a:spcPts val="0"/>
              </a:spcAft>
              <a:buNone/>
            </a:pPr>
            <a:endParaRPr sz="1800" b="0" i="0" u="none" strike="noStrike" cap="none">
              <a:solidFill>
                <a:srgbClr val="0070C0"/>
              </a:solidFill>
              <a:latin typeface="Quattrocento Sans"/>
              <a:ea typeface="Quattrocento Sans"/>
              <a:cs typeface="Quattrocento Sans"/>
              <a:sym typeface="Quattrocento Sans"/>
            </a:endParaRPr>
          </a:p>
          <a:p>
            <a:pPr marL="1143000" marR="0" lvl="2" indent="-228600" algn="just" rtl="0">
              <a:spcBef>
                <a:spcPts val="0"/>
              </a:spcBef>
              <a:spcAft>
                <a:spcPts val="0"/>
              </a:spcAft>
              <a:buNone/>
            </a:pPr>
            <a:endParaRPr sz="1800" b="0" i="0" u="none" strike="noStrike" cap="none">
              <a:solidFill>
                <a:srgbClr val="0070C0"/>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1400">
              <a:solidFill>
                <a:srgbClr val="0070C0"/>
              </a:solidFill>
              <a:latin typeface="Quattrocento Sans"/>
              <a:ea typeface="Quattrocento Sans"/>
              <a:cs typeface="Quattrocento Sans"/>
              <a:sym typeface="Quattrocento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04"/>
          <p:cNvSpPr txBox="1"/>
          <p:nvPr/>
        </p:nvSpPr>
        <p:spPr>
          <a:xfrm>
            <a:off x="553156" y="234072"/>
            <a:ext cx="599773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Fasi della Computer Forensics:</a:t>
            </a:r>
            <a:endParaRPr sz="3200" b="1" i="0" u="none" strike="noStrike" cap="none">
              <a:solidFill>
                <a:srgbClr val="FFFFFF"/>
              </a:solidFill>
              <a:latin typeface="Quattrocento Sans"/>
              <a:ea typeface="Quattrocento Sans"/>
              <a:cs typeface="Quattrocento Sans"/>
              <a:sym typeface="Quattrocento Sans"/>
            </a:endParaRPr>
          </a:p>
        </p:txBody>
      </p:sp>
      <p:pic>
        <p:nvPicPr>
          <p:cNvPr id="776" name="Google Shape;776;p104" descr="cf.jpg"/>
          <p:cNvPicPr preferRelativeResize="0"/>
          <p:nvPr/>
        </p:nvPicPr>
        <p:blipFill rotWithShape="1">
          <a:blip r:embed="rId3">
            <a:alphaModFix/>
          </a:blip>
          <a:srcRect/>
          <a:stretch/>
        </p:blipFill>
        <p:spPr>
          <a:xfrm>
            <a:off x="553156" y="1487147"/>
            <a:ext cx="4528470" cy="781610"/>
          </a:xfrm>
          <a:prstGeom prst="rect">
            <a:avLst/>
          </a:prstGeom>
          <a:noFill/>
          <a:ln>
            <a:noFill/>
          </a:ln>
        </p:spPr>
      </p:pic>
      <p:sp>
        <p:nvSpPr>
          <p:cNvPr id="777" name="Google Shape;777;p104"/>
          <p:cNvSpPr/>
          <p:nvPr/>
        </p:nvSpPr>
        <p:spPr>
          <a:xfrm>
            <a:off x="553156" y="2837511"/>
            <a:ext cx="10942158" cy="226247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70C0"/>
              </a:buClr>
              <a:buSzPts val="1600"/>
              <a:buFont typeface="Arial"/>
              <a:buChar char="•"/>
            </a:pPr>
            <a:r>
              <a:rPr lang="it-IT" sz="1600" b="1">
                <a:solidFill>
                  <a:srgbClr val="0070C0"/>
                </a:solidFill>
                <a:latin typeface="Quattrocento Sans"/>
                <a:ea typeface="Quattrocento Sans"/>
                <a:cs typeface="Quattrocento Sans"/>
                <a:sym typeface="Quattrocento Sans"/>
              </a:rPr>
              <a:t>Identificazione</a:t>
            </a:r>
            <a:r>
              <a:rPr lang="it-IT" sz="1600">
                <a:solidFill>
                  <a:srgbClr val="0070C0"/>
                </a:solidFill>
                <a:latin typeface="Quattrocento Sans"/>
                <a:ea typeface="Quattrocento Sans"/>
                <a:cs typeface="Quattrocento Sans"/>
                <a:sym typeface="Quattrocento Sans"/>
              </a:rPr>
              <a:t>, </a:t>
            </a:r>
            <a:r>
              <a:rPr lang="it-IT" sz="1600" b="1">
                <a:solidFill>
                  <a:srgbClr val="0070C0"/>
                </a:solidFill>
                <a:latin typeface="Quattrocento Sans"/>
                <a:ea typeface="Quattrocento Sans"/>
                <a:cs typeface="Quattrocento Sans"/>
                <a:sym typeface="Quattrocento Sans"/>
              </a:rPr>
              <a:t>Collezione ed Acquisizione</a:t>
            </a:r>
            <a:r>
              <a:rPr lang="it-IT" sz="1600">
                <a:solidFill>
                  <a:srgbClr val="0070C0"/>
                </a:solidFill>
                <a:latin typeface="Quattrocento Sans"/>
                <a:ea typeface="Quattrocento Sans"/>
                <a:cs typeface="Quattrocento Sans"/>
                <a:sym typeface="Quattrocento Sans"/>
              </a:rPr>
              <a:t>;</a:t>
            </a:r>
            <a:endParaRPr/>
          </a:p>
          <a:p>
            <a:pPr marL="285750" marR="0" lvl="0" indent="-285750" algn="l" rtl="0">
              <a:lnSpc>
                <a:spcPct val="150000"/>
              </a:lnSpc>
              <a:spcBef>
                <a:spcPts val="0"/>
              </a:spcBef>
              <a:spcAft>
                <a:spcPts val="0"/>
              </a:spcAft>
              <a:buClr>
                <a:srgbClr val="0070C0"/>
              </a:buClr>
              <a:buSzPts val="1600"/>
              <a:buFont typeface="Arial"/>
              <a:buChar char="•"/>
            </a:pPr>
            <a:r>
              <a:rPr lang="it-IT" sz="1600" b="1">
                <a:solidFill>
                  <a:srgbClr val="0070C0"/>
                </a:solidFill>
                <a:latin typeface="Quattrocento Sans"/>
                <a:ea typeface="Quattrocento Sans"/>
                <a:cs typeface="Quattrocento Sans"/>
                <a:sym typeface="Quattrocento Sans"/>
              </a:rPr>
              <a:t>Preservazione</a:t>
            </a:r>
            <a:r>
              <a:rPr lang="it-IT" sz="1600">
                <a:solidFill>
                  <a:srgbClr val="0070C0"/>
                </a:solidFill>
                <a:latin typeface="Quattrocento Sans"/>
                <a:ea typeface="Quattrocento Sans"/>
                <a:cs typeface="Quattrocento Sans"/>
                <a:sym typeface="Quattrocento Sans"/>
              </a:rPr>
              <a:t> (Chain of Custody);</a:t>
            </a:r>
            <a:endParaRPr/>
          </a:p>
          <a:p>
            <a:pPr marL="285750" marR="0" lvl="0" indent="-285750" algn="l" rtl="0">
              <a:lnSpc>
                <a:spcPct val="150000"/>
              </a:lnSpc>
              <a:spcBef>
                <a:spcPts val="0"/>
              </a:spcBef>
              <a:spcAft>
                <a:spcPts val="0"/>
              </a:spcAft>
              <a:buClr>
                <a:srgbClr val="0070C0"/>
              </a:buClr>
              <a:buSzPts val="1600"/>
              <a:buFont typeface="Arial"/>
              <a:buChar char="•"/>
            </a:pPr>
            <a:r>
              <a:rPr lang="it-IT" sz="1600" b="1">
                <a:solidFill>
                  <a:srgbClr val="0070C0"/>
                </a:solidFill>
                <a:latin typeface="Quattrocento Sans"/>
                <a:ea typeface="Quattrocento Sans"/>
                <a:cs typeface="Quattrocento Sans"/>
                <a:sym typeface="Quattrocento Sans"/>
              </a:rPr>
              <a:t>Analisi</a:t>
            </a:r>
            <a:r>
              <a:rPr lang="it-IT" sz="1600">
                <a:solidFill>
                  <a:srgbClr val="0070C0"/>
                </a:solidFill>
                <a:latin typeface="Quattrocento Sans"/>
                <a:ea typeface="Quattrocento Sans"/>
                <a:cs typeface="Quattrocento Sans"/>
                <a:sym typeface="Quattrocento Sans"/>
              </a:rPr>
              <a:t>: estrazione delle informazioni significative per l’investigazione;</a:t>
            </a:r>
            <a:endParaRPr/>
          </a:p>
          <a:p>
            <a:pPr marL="285750" marR="0" lvl="0" indent="-285750" algn="just" rtl="0">
              <a:lnSpc>
                <a:spcPct val="150000"/>
              </a:lnSpc>
              <a:spcBef>
                <a:spcPts val="0"/>
              </a:spcBef>
              <a:spcAft>
                <a:spcPts val="0"/>
              </a:spcAft>
              <a:buClr>
                <a:srgbClr val="0070C0"/>
              </a:buClr>
              <a:buSzPts val="1600"/>
              <a:buFont typeface="Arial"/>
              <a:buChar char="•"/>
            </a:pPr>
            <a:r>
              <a:rPr lang="it-IT" sz="1600" b="1">
                <a:solidFill>
                  <a:srgbClr val="0070C0"/>
                </a:solidFill>
                <a:latin typeface="Quattrocento Sans"/>
                <a:ea typeface="Quattrocento Sans"/>
                <a:cs typeface="Quattrocento Sans"/>
                <a:sym typeface="Quattrocento Sans"/>
              </a:rPr>
              <a:t>Evidence Presentation</a:t>
            </a:r>
            <a:r>
              <a:rPr lang="it-IT" sz="1600">
                <a:solidFill>
                  <a:srgbClr val="0070C0"/>
                </a:solidFill>
                <a:latin typeface="Quattrocento Sans"/>
                <a:ea typeface="Quattrocento Sans"/>
                <a:cs typeface="Quattrocento Sans"/>
                <a:sym typeface="Quattrocento Sans"/>
              </a:rPr>
              <a:t>: è la fase finale ma anche la più importante, nella quale anche i non addetti ai lavori riescono a capire il lavoro eseguito. È la redazione di un documento nel quale vengono analizzati passo passo tutti i risultati ottenuti ed estratti dalle digital evidence.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05"/>
          <p:cNvSpPr txBox="1"/>
          <p:nvPr/>
        </p:nvSpPr>
        <p:spPr>
          <a:xfrm>
            <a:off x="553156" y="234072"/>
            <a:ext cx="390921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CSI - Investigations</a:t>
            </a:r>
            <a:endParaRPr sz="3200" b="1" i="0" u="none" strike="noStrike" cap="none">
              <a:solidFill>
                <a:srgbClr val="FFFFFF"/>
              </a:solidFill>
              <a:latin typeface="Quattrocento Sans"/>
              <a:ea typeface="Quattrocento Sans"/>
              <a:cs typeface="Quattrocento Sans"/>
              <a:sym typeface="Quattrocento Sans"/>
            </a:endParaRPr>
          </a:p>
        </p:txBody>
      </p:sp>
      <p:pic>
        <p:nvPicPr>
          <p:cNvPr id="783" name="Google Shape;783;p105" descr="InnovativeCSI_ComputerForenics.jpeg"/>
          <p:cNvPicPr preferRelativeResize="0"/>
          <p:nvPr/>
        </p:nvPicPr>
        <p:blipFill rotWithShape="1">
          <a:blip r:embed="rId3">
            <a:alphaModFix/>
          </a:blip>
          <a:srcRect/>
          <a:stretch/>
        </p:blipFill>
        <p:spPr>
          <a:xfrm>
            <a:off x="553156" y="1060860"/>
            <a:ext cx="5026025" cy="5291138"/>
          </a:xfrm>
          <a:prstGeom prst="rect">
            <a:avLst/>
          </a:prstGeom>
          <a:noFill/>
          <a:ln>
            <a:noFill/>
          </a:ln>
        </p:spPr>
      </p:pic>
      <p:sp>
        <p:nvSpPr>
          <p:cNvPr id="784" name="Google Shape;784;p105"/>
          <p:cNvSpPr txBox="1"/>
          <p:nvPr/>
        </p:nvSpPr>
        <p:spPr>
          <a:xfrm>
            <a:off x="6178674" y="3247651"/>
            <a:ext cx="4560860" cy="91755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70C0"/>
              </a:buClr>
              <a:buSzPts val="2000"/>
              <a:buFont typeface="Arial"/>
              <a:buNone/>
            </a:pPr>
            <a:r>
              <a:rPr lang="it-IT" sz="2000">
                <a:solidFill>
                  <a:srgbClr val="0070C0"/>
                </a:solidFill>
                <a:latin typeface="Quattrocento Sans"/>
                <a:ea typeface="Quattrocento Sans"/>
                <a:cs typeface="Quattrocento Sans"/>
                <a:sym typeface="Quattrocento Sans"/>
              </a:rPr>
              <a:t>Goal: To explain the current state of Digital Artifact</a:t>
            </a:r>
            <a:endParaRPr sz="2000">
              <a:solidFill>
                <a:srgbClr val="0070C0"/>
              </a:solidFill>
              <a:latin typeface="Quattrocento Sans"/>
              <a:ea typeface="Quattrocento Sans"/>
              <a:cs typeface="Quattrocento Sans"/>
              <a:sym typeface="Quattrocen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1"/>
          <p:cNvSpPr txBox="1"/>
          <p:nvPr/>
        </p:nvSpPr>
        <p:spPr>
          <a:xfrm>
            <a:off x="553156" y="234072"/>
            <a:ext cx="218059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Deep Web</a:t>
            </a:r>
            <a:endParaRPr/>
          </a:p>
        </p:txBody>
      </p:sp>
      <p:pic>
        <p:nvPicPr>
          <p:cNvPr id="97" name="Google Shape;97;p11" descr="http://b2cloud.com.au/wp-content/uploads/2011/10/Screen-Shot-2011-10-25-at-3.20.31-PM.png"/>
          <p:cNvPicPr preferRelativeResize="0"/>
          <p:nvPr/>
        </p:nvPicPr>
        <p:blipFill rotWithShape="1">
          <a:blip r:embed="rId3">
            <a:alphaModFix/>
          </a:blip>
          <a:srcRect/>
          <a:stretch/>
        </p:blipFill>
        <p:spPr>
          <a:xfrm>
            <a:off x="553156" y="1881186"/>
            <a:ext cx="7510743" cy="3782496"/>
          </a:xfrm>
          <a:prstGeom prst="rect">
            <a:avLst/>
          </a:prstGeom>
          <a:noFill/>
          <a:ln>
            <a:noFill/>
          </a:ln>
        </p:spPr>
      </p:pic>
      <p:sp>
        <p:nvSpPr>
          <p:cNvPr id="98" name="Google Shape;98;p11"/>
          <p:cNvSpPr txBox="1"/>
          <p:nvPr/>
        </p:nvSpPr>
        <p:spPr>
          <a:xfrm>
            <a:off x="553156" y="1299157"/>
            <a:ext cx="792003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2000" b="1">
                <a:solidFill>
                  <a:srgbClr val="0070C0"/>
                </a:solidFill>
                <a:latin typeface="Quattrocento Sans"/>
                <a:ea typeface="Quattrocento Sans"/>
                <a:cs typeface="Quattrocento Sans"/>
                <a:sym typeface="Quattrocento Sans"/>
              </a:rPr>
              <a:t>Silk Road, Bitcoin</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06"/>
          <p:cNvSpPr txBox="1"/>
          <p:nvPr/>
        </p:nvSpPr>
        <p:spPr>
          <a:xfrm>
            <a:off x="553156" y="234072"/>
            <a:ext cx="390921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CSI - Investigations</a:t>
            </a:r>
            <a:endParaRPr sz="3200" b="1" i="0" u="none" strike="noStrike" cap="none">
              <a:solidFill>
                <a:srgbClr val="FFFFFF"/>
              </a:solidFill>
              <a:latin typeface="Quattrocento Sans"/>
              <a:ea typeface="Quattrocento Sans"/>
              <a:cs typeface="Quattrocento Sans"/>
              <a:sym typeface="Quattrocento Sans"/>
            </a:endParaRPr>
          </a:p>
        </p:txBody>
      </p:sp>
      <p:sp>
        <p:nvSpPr>
          <p:cNvPr id="790" name="Google Shape;790;p106"/>
          <p:cNvSpPr txBox="1"/>
          <p:nvPr/>
        </p:nvSpPr>
        <p:spPr>
          <a:xfrm>
            <a:off x="1556281" y="1223557"/>
            <a:ext cx="8820150" cy="46196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2400" b="1">
                <a:solidFill>
                  <a:srgbClr val="0070C0"/>
                </a:solidFill>
                <a:latin typeface="Quattrocento Sans"/>
                <a:ea typeface="Quattrocento Sans"/>
                <a:cs typeface="Quattrocento Sans"/>
                <a:sym typeface="Quattrocento Sans"/>
              </a:rPr>
              <a:t>Digital Forensics</a:t>
            </a:r>
            <a:endParaRPr sz="2400" b="1">
              <a:solidFill>
                <a:srgbClr val="0070C0"/>
              </a:solidFill>
              <a:latin typeface="Quattrocento Sans"/>
              <a:ea typeface="Quattrocento Sans"/>
              <a:cs typeface="Quattrocento Sans"/>
              <a:sym typeface="Quattrocento Sans"/>
            </a:endParaRPr>
          </a:p>
        </p:txBody>
      </p:sp>
      <p:sp>
        <p:nvSpPr>
          <p:cNvPr id="791" name="Google Shape;791;p106"/>
          <p:cNvSpPr/>
          <p:nvPr/>
        </p:nvSpPr>
        <p:spPr>
          <a:xfrm>
            <a:off x="2888194" y="3384144"/>
            <a:ext cx="16914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800" b="1">
                <a:solidFill>
                  <a:srgbClr val="0070C0"/>
                </a:solidFill>
                <a:latin typeface="Quattrocento Sans"/>
                <a:ea typeface="Quattrocento Sans"/>
                <a:cs typeface="Quattrocento Sans"/>
                <a:sym typeface="Quattrocento Sans"/>
              </a:rPr>
              <a:t>Dead Analysis</a:t>
            </a:r>
            <a:endParaRPr/>
          </a:p>
        </p:txBody>
      </p:sp>
      <p:sp>
        <p:nvSpPr>
          <p:cNvPr id="792" name="Google Shape;792;p106"/>
          <p:cNvSpPr/>
          <p:nvPr/>
        </p:nvSpPr>
        <p:spPr>
          <a:xfrm>
            <a:off x="7064906" y="3384144"/>
            <a:ext cx="156260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800" b="1">
                <a:solidFill>
                  <a:srgbClr val="0070C0"/>
                </a:solidFill>
                <a:latin typeface="Quattrocento Sans"/>
                <a:ea typeface="Quattrocento Sans"/>
                <a:cs typeface="Quattrocento Sans"/>
                <a:sym typeface="Quattrocento Sans"/>
              </a:rPr>
              <a:t>Live Analysis</a:t>
            </a:r>
            <a:endParaRPr/>
          </a:p>
        </p:txBody>
      </p:sp>
      <p:cxnSp>
        <p:nvCxnSpPr>
          <p:cNvPr id="793" name="Google Shape;793;p106"/>
          <p:cNvCxnSpPr/>
          <p:nvPr/>
        </p:nvCxnSpPr>
        <p:spPr>
          <a:xfrm>
            <a:off x="6560081" y="1728382"/>
            <a:ext cx="1223963" cy="1368425"/>
          </a:xfrm>
          <a:prstGeom prst="straightConnector1">
            <a:avLst/>
          </a:prstGeom>
          <a:noFill/>
          <a:ln w="9525" cap="flat" cmpd="sng">
            <a:solidFill>
              <a:schemeClr val="accent1"/>
            </a:solidFill>
            <a:prstDash val="solid"/>
            <a:miter lim="800000"/>
            <a:headEnd type="none" w="sm" len="sm"/>
            <a:tailEnd type="stealth" w="med" len="med"/>
          </a:ln>
        </p:spPr>
      </p:cxnSp>
      <p:cxnSp>
        <p:nvCxnSpPr>
          <p:cNvPr id="794" name="Google Shape;794;p106"/>
          <p:cNvCxnSpPr/>
          <p:nvPr/>
        </p:nvCxnSpPr>
        <p:spPr>
          <a:xfrm flipH="1">
            <a:off x="4040719" y="1799819"/>
            <a:ext cx="1079500" cy="1368425"/>
          </a:xfrm>
          <a:prstGeom prst="straightConnector1">
            <a:avLst/>
          </a:prstGeom>
          <a:noFill/>
          <a:ln w="9525" cap="flat" cmpd="sng">
            <a:solidFill>
              <a:schemeClr val="accent1"/>
            </a:solidFill>
            <a:prstDash val="solid"/>
            <a:miter lim="800000"/>
            <a:headEnd type="none" w="sm" len="sm"/>
            <a:tailEnd type="stealth" w="med" len="med"/>
          </a:ln>
        </p:spPr>
      </p:cxnSp>
      <p:pic>
        <p:nvPicPr>
          <p:cNvPr id="795" name="Google Shape;795;p106" descr="https://encrypted-tbn3.google.com/images?q=tbn:ANd9GcQXJwep_hzwaVswhDI44Po6LcGcU4vO-sgjaRe0h2yixBp547x_ZQ"/>
          <p:cNvPicPr preferRelativeResize="0"/>
          <p:nvPr/>
        </p:nvPicPr>
        <p:blipFill rotWithShape="1">
          <a:blip r:embed="rId3">
            <a:alphaModFix/>
          </a:blip>
          <a:srcRect/>
          <a:stretch/>
        </p:blipFill>
        <p:spPr>
          <a:xfrm>
            <a:off x="2024594" y="3815944"/>
            <a:ext cx="2306637" cy="1584325"/>
          </a:xfrm>
          <a:prstGeom prst="rect">
            <a:avLst/>
          </a:prstGeom>
          <a:noFill/>
          <a:ln>
            <a:noFill/>
          </a:ln>
        </p:spPr>
      </p:pic>
      <p:pic>
        <p:nvPicPr>
          <p:cNvPr id="796" name="Google Shape;796;p106" descr="https://encrypted-tbn1.google.com/images?q=tbn:ANd9GcQ8s6xhTSUhSrHaHGHej8XyT8RxPmuDWlSkUH0R3FQfbgyUgg5o"/>
          <p:cNvPicPr preferRelativeResize="0"/>
          <p:nvPr/>
        </p:nvPicPr>
        <p:blipFill rotWithShape="1">
          <a:blip r:embed="rId4">
            <a:alphaModFix/>
          </a:blip>
          <a:srcRect/>
          <a:stretch/>
        </p:blipFill>
        <p:spPr>
          <a:xfrm>
            <a:off x="7136344" y="3888969"/>
            <a:ext cx="2008187" cy="1439863"/>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07"/>
          <p:cNvSpPr txBox="1"/>
          <p:nvPr/>
        </p:nvSpPr>
        <p:spPr>
          <a:xfrm>
            <a:off x="553156" y="234072"/>
            <a:ext cx="241925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Conclusioni</a:t>
            </a:r>
            <a:endParaRPr/>
          </a:p>
        </p:txBody>
      </p:sp>
      <p:sp>
        <p:nvSpPr>
          <p:cNvPr id="802" name="Google Shape;802;p107"/>
          <p:cNvSpPr txBox="1"/>
          <p:nvPr/>
        </p:nvSpPr>
        <p:spPr>
          <a:xfrm>
            <a:off x="828246" y="1356705"/>
            <a:ext cx="10387150"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2800" b="1">
                <a:solidFill>
                  <a:srgbClr val="0070C0"/>
                </a:solidFill>
                <a:latin typeface="Quattrocento Sans"/>
                <a:ea typeface="Quattrocento Sans"/>
                <a:cs typeface="Quattrocento Sans"/>
                <a:sym typeface="Quattrocento Sans"/>
              </a:rPr>
              <a:t>Oggigiorno chi ha l’informazione, ha il potere: proteggiamo i nostri dati. </a:t>
            </a:r>
            <a:endParaRPr/>
          </a:p>
          <a:p>
            <a:pPr marL="0" marR="0" lvl="0" indent="0" algn="l" rtl="0">
              <a:spcBef>
                <a:spcPts val="0"/>
              </a:spcBef>
              <a:spcAft>
                <a:spcPts val="0"/>
              </a:spcAft>
              <a:buNone/>
            </a:pPr>
            <a:r>
              <a:rPr lang="it-IT" sz="2800" b="1">
                <a:solidFill>
                  <a:srgbClr val="0070C0"/>
                </a:solidFill>
                <a:latin typeface="Quattrocento Sans"/>
                <a:ea typeface="Quattrocento Sans"/>
                <a:cs typeface="Quattrocento Sans"/>
                <a:sym typeface="Quattrocento Sans"/>
              </a:rPr>
              <a:t>E non fidiamoci troppo!</a:t>
            </a:r>
            <a:endParaRPr/>
          </a:p>
        </p:txBody>
      </p:sp>
      <p:pic>
        <p:nvPicPr>
          <p:cNvPr id="803" name="Google Shape;803;p107" descr="http://alteregoavola.altervista.org/joomla/images/coffeecup-wifi_full.jpeg"/>
          <p:cNvPicPr preferRelativeResize="0"/>
          <p:nvPr/>
        </p:nvPicPr>
        <p:blipFill rotWithShape="1">
          <a:blip r:embed="rId3">
            <a:alphaModFix/>
          </a:blip>
          <a:srcRect/>
          <a:stretch/>
        </p:blipFill>
        <p:spPr>
          <a:xfrm>
            <a:off x="828246" y="3508565"/>
            <a:ext cx="1759711" cy="1820644"/>
          </a:xfrm>
          <a:prstGeom prst="rect">
            <a:avLst/>
          </a:prstGeom>
          <a:noFill/>
          <a:ln>
            <a:noFill/>
          </a:ln>
        </p:spPr>
      </p:pic>
      <p:cxnSp>
        <p:nvCxnSpPr>
          <p:cNvPr id="804" name="Google Shape;804;p107"/>
          <p:cNvCxnSpPr/>
          <p:nvPr/>
        </p:nvCxnSpPr>
        <p:spPr>
          <a:xfrm>
            <a:off x="553156" y="3764043"/>
            <a:ext cx="3092450" cy="1800225"/>
          </a:xfrm>
          <a:prstGeom prst="straightConnector1">
            <a:avLst/>
          </a:prstGeom>
          <a:noFill/>
          <a:ln w="63500" cap="flat" cmpd="sng">
            <a:solidFill>
              <a:srgbClr val="FF0000"/>
            </a:solidFill>
            <a:prstDash val="solid"/>
            <a:miter lim="800000"/>
            <a:headEnd type="none" w="sm" len="sm"/>
            <a:tailEnd type="none" w="sm" len="sm"/>
          </a:ln>
        </p:spPr>
      </p:cxnSp>
      <p:cxnSp>
        <p:nvCxnSpPr>
          <p:cNvPr id="805" name="Google Shape;805;p107"/>
          <p:cNvCxnSpPr/>
          <p:nvPr/>
        </p:nvCxnSpPr>
        <p:spPr>
          <a:xfrm rot="10800000" flipH="1">
            <a:off x="697618" y="3043318"/>
            <a:ext cx="2303463" cy="2751138"/>
          </a:xfrm>
          <a:prstGeom prst="straightConnector1">
            <a:avLst/>
          </a:prstGeom>
          <a:noFill/>
          <a:ln w="63500" cap="flat" cmpd="sng">
            <a:solidFill>
              <a:srgbClr val="FF0000"/>
            </a:solidFill>
            <a:prstDash val="solid"/>
            <a:miter lim="800000"/>
            <a:headEnd type="none" w="sm" len="sm"/>
            <a:tailEnd type="none" w="sm" len="sm"/>
          </a:ln>
        </p:spPr>
      </p:cxn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08"/>
          <p:cNvSpPr txBox="1"/>
          <p:nvPr/>
        </p:nvSpPr>
        <p:spPr>
          <a:xfrm>
            <a:off x="553156" y="234072"/>
            <a:ext cx="241925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Conclusioni</a:t>
            </a:r>
            <a:endParaRPr/>
          </a:p>
        </p:txBody>
      </p:sp>
      <p:sp>
        <p:nvSpPr>
          <p:cNvPr id="811" name="Google Shape;811;p108"/>
          <p:cNvSpPr txBox="1"/>
          <p:nvPr/>
        </p:nvSpPr>
        <p:spPr>
          <a:xfrm>
            <a:off x="583265" y="1403358"/>
            <a:ext cx="10958702" cy="1893147"/>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rgbClr val="0070C0"/>
              </a:buClr>
              <a:buSzPts val="1600"/>
              <a:buFont typeface="Arial"/>
              <a:buChar char="•"/>
            </a:pPr>
            <a:r>
              <a:rPr lang="it-IT" sz="1600" b="1">
                <a:solidFill>
                  <a:srgbClr val="0070C0"/>
                </a:solidFill>
                <a:latin typeface="Quattrocento Sans"/>
                <a:ea typeface="Quattrocento Sans"/>
                <a:cs typeface="Quattrocento Sans"/>
                <a:sym typeface="Quattrocento Sans"/>
              </a:rPr>
              <a:t>Educare gli utenti</a:t>
            </a:r>
            <a:endParaRPr/>
          </a:p>
          <a:p>
            <a:pPr marL="457200" marR="0" lvl="0" indent="-457200" algn="l" rtl="0">
              <a:lnSpc>
                <a:spcPct val="150000"/>
              </a:lnSpc>
              <a:spcBef>
                <a:spcPts val="0"/>
              </a:spcBef>
              <a:spcAft>
                <a:spcPts val="0"/>
              </a:spcAft>
              <a:buClr>
                <a:srgbClr val="0070C0"/>
              </a:buClr>
              <a:buSzPts val="1600"/>
              <a:buFont typeface="Arial"/>
              <a:buChar char="•"/>
            </a:pPr>
            <a:r>
              <a:rPr lang="it-IT" sz="1600" b="1">
                <a:solidFill>
                  <a:srgbClr val="0070C0"/>
                </a:solidFill>
                <a:latin typeface="Quattrocento Sans"/>
                <a:ea typeface="Quattrocento Sans"/>
                <a:cs typeface="Quattrocento Sans"/>
                <a:sym typeface="Quattrocento Sans"/>
              </a:rPr>
              <a:t>Dotarsi di strumenti all’avanguardia che non solo possono aiutarci a capire se abbiamo ricevuto delle minacce</a:t>
            </a:r>
            <a:endParaRPr/>
          </a:p>
          <a:p>
            <a:pPr marL="457200" marR="0" lvl="0" indent="-45720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Comprendere e prendere coscienza che ad oggi molte informazioni sono già all’esterno delle nostre organizzazioni</a:t>
            </a:r>
            <a:endParaRPr/>
          </a:p>
          <a:p>
            <a:pPr marL="457200" marR="0" lvl="0" indent="-45720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Con noi potete sapere in tempo reale chi, cosa, perché e a quanto stanno vendendo i Vostri dati!</a:t>
            </a:r>
            <a:endParaRPr/>
          </a:p>
        </p:txBody>
      </p:sp>
      <p:sp>
        <p:nvSpPr>
          <p:cNvPr id="812" name="Google Shape;812;p108"/>
          <p:cNvSpPr txBox="1"/>
          <p:nvPr/>
        </p:nvSpPr>
        <p:spPr>
          <a:xfrm>
            <a:off x="583265" y="3986274"/>
            <a:ext cx="5776581"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2800" b="1">
                <a:solidFill>
                  <a:srgbClr val="0070C0"/>
                </a:solidFill>
                <a:latin typeface="Quattrocento Sans"/>
                <a:ea typeface="Quattrocento Sans"/>
                <a:cs typeface="Quattrocento Sans"/>
                <a:sym typeface="Quattrocento Sans"/>
              </a:rPr>
              <a:t>Siamo entrati in una NUOVA ERA</a:t>
            </a:r>
            <a:endParaRPr/>
          </a:p>
          <a:p>
            <a:pPr marL="0" marR="0" lvl="0" indent="0" algn="l" rtl="0">
              <a:spcBef>
                <a:spcPts val="0"/>
              </a:spcBef>
              <a:spcAft>
                <a:spcPts val="0"/>
              </a:spcAft>
              <a:buNone/>
            </a:pPr>
            <a:r>
              <a:rPr lang="it-IT" sz="2800" b="1">
                <a:solidFill>
                  <a:srgbClr val="0070C0"/>
                </a:solidFill>
                <a:latin typeface="Quattrocento Sans"/>
                <a:ea typeface="Quattrocento Sans"/>
                <a:cs typeface="Quattrocento Sans"/>
                <a:sym typeface="Quattrocento Sans"/>
              </a:rPr>
              <a:t>dell’Information Security</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816"/>
        <p:cNvGrpSpPr/>
        <p:nvPr/>
      </p:nvGrpSpPr>
      <p:grpSpPr>
        <a:xfrm>
          <a:off x="0" y="0"/>
          <a:ext cx="0" cy="0"/>
          <a:chOff x="0" y="0"/>
          <a:chExt cx="0" cy="0"/>
        </a:xfrm>
      </p:grpSpPr>
      <p:sp>
        <p:nvSpPr>
          <p:cNvPr id="817" name="Google Shape;817;p109"/>
          <p:cNvSpPr/>
          <p:nvPr/>
        </p:nvSpPr>
        <p:spPr>
          <a:xfrm>
            <a:off x="3228975" y="2502033"/>
            <a:ext cx="677424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Quattrocento Sans"/>
              <a:buNone/>
            </a:pPr>
            <a:r>
              <a:rPr lang="it-IT" sz="2800" b="1" i="0" u="none" strike="noStrike" cap="none">
                <a:solidFill>
                  <a:srgbClr val="FFFFFF"/>
                </a:solidFill>
                <a:latin typeface="Quattrocento Sans"/>
                <a:ea typeface="Quattrocento Sans"/>
                <a:cs typeface="Quattrocento Sans"/>
                <a:sym typeface="Quattrocento Sans"/>
              </a:rPr>
              <a:t>Cyber Security &amp; Autodifesa Digitale</a:t>
            </a:r>
            <a:endParaRPr sz="2000" b="0" i="0" u="none" strike="noStrike" cap="none">
              <a:solidFill>
                <a:srgbClr val="FFFFFF"/>
              </a:solidFill>
              <a:latin typeface="Quattrocento Sans"/>
              <a:ea typeface="Quattrocento Sans"/>
              <a:cs typeface="Quattrocento Sans"/>
              <a:sym typeface="Quattrocento Sans"/>
            </a:endParaRPr>
          </a:p>
        </p:txBody>
      </p:sp>
      <p:sp>
        <p:nvSpPr>
          <p:cNvPr id="818" name="Google Shape;818;p109"/>
          <p:cNvSpPr txBox="1"/>
          <p:nvPr/>
        </p:nvSpPr>
        <p:spPr>
          <a:xfrm>
            <a:off x="3228975" y="4494859"/>
            <a:ext cx="253306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Open Sans"/>
              <a:buNone/>
            </a:pPr>
            <a:r>
              <a:rPr lang="it-IT" sz="1800" b="1" i="0" u="none" strike="noStrike" cap="none">
                <a:solidFill>
                  <a:srgbClr val="FFFFFF"/>
                </a:solidFill>
                <a:latin typeface="Open Sans"/>
                <a:ea typeface="Open Sans"/>
                <a:cs typeface="Open Sans"/>
                <a:sym typeface="Open Sans"/>
              </a:rPr>
              <a:t>Ing. Selene Giupponi</a:t>
            </a:r>
            <a:endParaRPr sz="1800" b="1" i="0" u="none" strike="noStrike" cap="none">
              <a:solidFill>
                <a:srgbClr val="FFFFFF"/>
              </a:solidFill>
              <a:latin typeface="Open Sans"/>
              <a:ea typeface="Open Sans"/>
              <a:cs typeface="Open Sans"/>
              <a:sym typeface="Open Sans"/>
            </a:endParaRPr>
          </a:p>
        </p:txBody>
      </p:sp>
      <p:sp>
        <p:nvSpPr>
          <p:cNvPr id="819" name="Google Shape;819;p109"/>
          <p:cNvSpPr/>
          <p:nvPr/>
        </p:nvSpPr>
        <p:spPr>
          <a:xfrm>
            <a:off x="3228975" y="4924639"/>
            <a:ext cx="239143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200">
                <a:solidFill>
                  <a:schemeClr val="lt1"/>
                </a:solidFill>
                <a:latin typeface="Quattrocento Sans"/>
                <a:ea typeface="Quattrocento Sans"/>
                <a:cs typeface="Quattrocento Sans"/>
                <a:sym typeface="Quattrocento Sans"/>
              </a:rPr>
              <a:t>Cyber Security Advisor &amp; Senior Digital Forensics Consultant</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10"/>
          <p:cNvSpPr txBox="1"/>
          <p:nvPr/>
        </p:nvSpPr>
        <p:spPr>
          <a:xfrm>
            <a:off x="553156" y="234072"/>
            <a:ext cx="4046301"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Domande e risposte</a:t>
            </a:r>
            <a:endParaRPr/>
          </a:p>
        </p:txBody>
      </p:sp>
      <p:pic>
        <p:nvPicPr>
          <p:cNvPr id="825" name="Google Shape;825;p110"/>
          <p:cNvPicPr preferRelativeResize="0"/>
          <p:nvPr/>
        </p:nvPicPr>
        <p:blipFill rotWithShape="1">
          <a:blip r:embed="rId3">
            <a:alphaModFix/>
          </a:blip>
          <a:srcRect/>
          <a:stretch/>
        </p:blipFill>
        <p:spPr>
          <a:xfrm>
            <a:off x="6007604" y="2925633"/>
            <a:ext cx="5207791" cy="2821348"/>
          </a:xfrm>
          <a:prstGeom prst="rect">
            <a:avLst/>
          </a:prstGeom>
          <a:noFill/>
          <a:ln>
            <a:noFill/>
          </a:ln>
        </p:spPr>
      </p:pic>
      <p:sp>
        <p:nvSpPr>
          <p:cNvPr id="826" name="Google Shape;826;p110"/>
          <p:cNvSpPr txBox="1"/>
          <p:nvPr/>
        </p:nvSpPr>
        <p:spPr>
          <a:xfrm>
            <a:off x="553156" y="1519875"/>
            <a:ext cx="6288087" cy="56197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0C0"/>
              </a:buClr>
              <a:buSzPts val="3300"/>
              <a:buFont typeface="Quattrocento Sans"/>
              <a:buNone/>
            </a:pPr>
            <a:r>
              <a:rPr lang="it-IT" sz="3300">
                <a:solidFill>
                  <a:srgbClr val="0070C0"/>
                </a:solidFill>
                <a:latin typeface="Quattrocento Sans"/>
                <a:ea typeface="Quattrocento Sans"/>
                <a:cs typeface="Quattrocento Sans"/>
                <a:sym typeface="Quattrocento Sans"/>
              </a:rPr>
              <a:t>Thanks for your attention!</a:t>
            </a:r>
            <a:endParaRPr/>
          </a:p>
        </p:txBody>
      </p:sp>
      <p:sp>
        <p:nvSpPr>
          <p:cNvPr id="827" name="Google Shape;827;p110"/>
          <p:cNvSpPr txBox="1"/>
          <p:nvPr/>
        </p:nvSpPr>
        <p:spPr>
          <a:xfrm>
            <a:off x="553156" y="2925633"/>
            <a:ext cx="5321464" cy="2641984"/>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1800"/>
              <a:buFont typeface="Arial"/>
              <a:buNone/>
            </a:pPr>
            <a:endParaRPr sz="1800" dirty="0">
              <a:solidFill>
                <a:srgbClr val="0070C0"/>
              </a:solidFill>
              <a:latin typeface="Quattrocento Sans"/>
              <a:ea typeface="Quattrocento Sans"/>
              <a:cs typeface="Quattrocento Sans"/>
              <a:sym typeface="Quattrocento Sans"/>
            </a:endParaRPr>
          </a:p>
          <a:p>
            <a:pPr marL="228600" marR="0" lvl="0" indent="-228600" algn="l" rtl="0">
              <a:lnSpc>
                <a:spcPct val="90000"/>
              </a:lnSpc>
              <a:spcBef>
                <a:spcPts val="1000"/>
              </a:spcBef>
              <a:spcAft>
                <a:spcPts val="0"/>
              </a:spcAft>
              <a:buClr>
                <a:srgbClr val="0070C0"/>
              </a:buClr>
              <a:buSzPts val="1800"/>
              <a:buFont typeface="Arial"/>
              <a:buNone/>
            </a:pPr>
            <a:r>
              <a:rPr lang="it-IT" sz="1800" b="1" dirty="0">
                <a:solidFill>
                  <a:srgbClr val="0070C0"/>
                </a:solidFill>
                <a:latin typeface="Quattrocento Sans"/>
                <a:ea typeface="Quattrocento Sans"/>
                <a:cs typeface="Quattrocento Sans"/>
                <a:sym typeface="Quattrocento Sans"/>
              </a:rPr>
              <a:t>Ing. Selene Giupponi</a:t>
            </a:r>
            <a:endParaRPr dirty="0"/>
          </a:p>
          <a:p>
            <a:pPr marL="228600" marR="0" lvl="0" indent="-228600" algn="l" rtl="0">
              <a:lnSpc>
                <a:spcPct val="90000"/>
              </a:lnSpc>
              <a:spcBef>
                <a:spcPts val="1000"/>
              </a:spcBef>
              <a:spcAft>
                <a:spcPts val="0"/>
              </a:spcAft>
              <a:buClr>
                <a:schemeClr val="dk1"/>
              </a:buClr>
              <a:buSzPts val="1800"/>
              <a:buFont typeface="Arial"/>
              <a:buNone/>
            </a:pPr>
            <a:endParaRPr sz="1800" u="sng" dirty="0">
              <a:solidFill>
                <a:srgbClr val="0070C0"/>
              </a:solidFill>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endParaRPr>
          </a:p>
          <a:p>
            <a:pPr marL="228600" marR="0" lvl="0" indent="-228600" algn="l" rtl="0">
              <a:lnSpc>
                <a:spcPct val="90000"/>
              </a:lnSpc>
              <a:spcBef>
                <a:spcPts val="1000"/>
              </a:spcBef>
              <a:spcAft>
                <a:spcPts val="0"/>
              </a:spcAft>
              <a:buClr>
                <a:srgbClr val="0070C0"/>
              </a:buClr>
              <a:buSzPts val="1800"/>
              <a:buFont typeface="Arial"/>
              <a:buNone/>
            </a:pPr>
            <a:r>
              <a:rPr lang="it-IT" sz="1800" u="sng" dirty="0">
                <a:solidFill>
                  <a:srgbClr val="0070C0"/>
                </a:solidFill>
                <a:latin typeface="Quattrocento Sans"/>
                <a:ea typeface="Quattrocento Sans"/>
                <a:cs typeface="Quattrocento Sans"/>
                <a:sym typeface="Quattrocento Sans"/>
                <a:hlinkClick r:id="rId5"/>
              </a:rPr>
              <a:t>Selene.Giupponi@unipr.it</a:t>
            </a:r>
            <a:endParaRPr lang="it-IT" sz="1800" u="sng" dirty="0">
              <a:solidFill>
                <a:srgbClr val="0070C0"/>
              </a:solidFill>
              <a:latin typeface="Quattrocento Sans"/>
              <a:ea typeface="Quattrocento Sans"/>
              <a:cs typeface="Quattrocento Sans"/>
              <a:sym typeface="Quattrocento Sans"/>
            </a:endParaRPr>
          </a:p>
          <a:p>
            <a:pPr marL="228600" marR="0" lvl="0" indent="-228600" algn="l" rtl="0">
              <a:lnSpc>
                <a:spcPct val="90000"/>
              </a:lnSpc>
              <a:spcBef>
                <a:spcPts val="1000"/>
              </a:spcBef>
              <a:spcAft>
                <a:spcPts val="0"/>
              </a:spcAft>
              <a:buClr>
                <a:srgbClr val="0070C0"/>
              </a:buClr>
              <a:buSzPts val="1800"/>
              <a:buFont typeface="Arial"/>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2"/>
          <p:cNvSpPr txBox="1"/>
          <p:nvPr/>
        </p:nvSpPr>
        <p:spPr>
          <a:xfrm>
            <a:off x="553156" y="234072"/>
            <a:ext cx="227979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Le Darknet</a:t>
            </a:r>
            <a:endParaRPr sz="3200" b="1">
              <a:solidFill>
                <a:schemeClr val="lt1"/>
              </a:solidFill>
              <a:latin typeface="Quattrocento Sans"/>
              <a:ea typeface="Quattrocento Sans"/>
              <a:cs typeface="Quattrocento Sans"/>
              <a:sym typeface="Quattrocento Sans"/>
            </a:endParaRPr>
          </a:p>
        </p:txBody>
      </p:sp>
      <p:sp>
        <p:nvSpPr>
          <p:cNvPr id="104" name="Google Shape;104;p12"/>
          <p:cNvSpPr txBox="1"/>
          <p:nvPr/>
        </p:nvSpPr>
        <p:spPr>
          <a:xfrm>
            <a:off x="553156" y="1177860"/>
            <a:ext cx="792003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800" b="1">
                <a:solidFill>
                  <a:srgbClr val="0070C0"/>
                </a:solidFill>
                <a:latin typeface="Quattrocento Sans"/>
                <a:ea typeface="Quattrocento Sans"/>
                <a:cs typeface="Quattrocento Sans"/>
                <a:sym typeface="Quattrocento Sans"/>
              </a:rPr>
              <a:t>TOR - Esercitazione</a:t>
            </a:r>
            <a:endParaRPr/>
          </a:p>
          <a:p>
            <a:pPr marL="0" marR="0" lvl="0" indent="0" algn="l" rtl="0">
              <a:spcBef>
                <a:spcPts val="0"/>
              </a:spcBef>
              <a:spcAft>
                <a:spcPts val="0"/>
              </a:spcAft>
              <a:buNone/>
            </a:pPr>
            <a:r>
              <a:rPr lang="it-IT" sz="1800">
                <a:solidFill>
                  <a:srgbClr val="0070C0"/>
                </a:solidFill>
                <a:latin typeface="Quattrocento Sans"/>
                <a:ea typeface="Quattrocento Sans"/>
                <a:cs typeface="Quattrocento Sans"/>
                <a:sym typeface="Quattrocento Sans"/>
              </a:rPr>
              <a:t>www.torproject.org</a:t>
            </a:r>
            <a:endParaRPr sz="1800">
              <a:solidFill>
                <a:srgbClr val="0070C0"/>
              </a:solidFill>
              <a:latin typeface="Quattrocento Sans"/>
              <a:ea typeface="Quattrocento Sans"/>
              <a:cs typeface="Quattrocento Sans"/>
              <a:sym typeface="Quattrocento Sans"/>
            </a:endParaRPr>
          </a:p>
        </p:txBody>
      </p:sp>
      <p:pic>
        <p:nvPicPr>
          <p:cNvPr id="105" name="Google Shape;105;p12"/>
          <p:cNvPicPr preferRelativeResize="0"/>
          <p:nvPr/>
        </p:nvPicPr>
        <p:blipFill rotWithShape="1">
          <a:blip r:embed="rId3">
            <a:alphaModFix/>
          </a:blip>
          <a:srcRect/>
          <a:stretch/>
        </p:blipFill>
        <p:spPr>
          <a:xfrm>
            <a:off x="553156" y="2001449"/>
            <a:ext cx="5789613" cy="3887788"/>
          </a:xfrm>
          <a:prstGeom prst="rect">
            <a:avLst/>
          </a:prstGeom>
          <a:noFill/>
          <a:ln>
            <a:noFill/>
          </a:ln>
        </p:spPr>
      </p:pic>
      <p:pic>
        <p:nvPicPr>
          <p:cNvPr id="106" name="Google Shape;106;p12" descr="http://upload.wikimedia.org/wikipedia/commons/thumb/1/15/Tor-logo-2011-flat.svg/306px-Tor-logo-2011-flat.svg.png"/>
          <p:cNvPicPr preferRelativeResize="0"/>
          <p:nvPr/>
        </p:nvPicPr>
        <p:blipFill rotWithShape="1">
          <a:blip r:embed="rId4">
            <a:alphaModFix/>
          </a:blip>
          <a:srcRect/>
          <a:stretch/>
        </p:blipFill>
        <p:spPr>
          <a:xfrm>
            <a:off x="6969590" y="1883290"/>
            <a:ext cx="1871662" cy="11318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3"/>
          <p:cNvSpPr txBox="1"/>
          <p:nvPr/>
        </p:nvSpPr>
        <p:spPr>
          <a:xfrm>
            <a:off x="553156" y="234072"/>
            <a:ext cx="227979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Le Darknet</a:t>
            </a:r>
            <a:endParaRPr sz="3200" b="1">
              <a:solidFill>
                <a:schemeClr val="lt1"/>
              </a:solidFill>
              <a:latin typeface="Quattrocento Sans"/>
              <a:ea typeface="Quattrocento Sans"/>
              <a:cs typeface="Quattrocento Sans"/>
              <a:sym typeface="Quattrocento Sans"/>
            </a:endParaRPr>
          </a:p>
        </p:txBody>
      </p:sp>
      <p:sp>
        <p:nvSpPr>
          <p:cNvPr id="112" name="Google Shape;112;p13"/>
          <p:cNvSpPr txBox="1"/>
          <p:nvPr/>
        </p:nvSpPr>
        <p:spPr>
          <a:xfrm>
            <a:off x="553156" y="1569745"/>
            <a:ext cx="10484958" cy="1508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2000" b="1">
                <a:solidFill>
                  <a:srgbClr val="0070C0"/>
                </a:solidFill>
                <a:latin typeface="Quattrocento Sans"/>
                <a:ea typeface="Quattrocento Sans"/>
                <a:cs typeface="Quattrocento Sans"/>
                <a:sym typeface="Quattrocento Sans"/>
              </a:rPr>
              <a:t>I2P – Esercitazione</a:t>
            </a:r>
            <a:endParaRPr/>
          </a:p>
          <a:p>
            <a:pPr marL="0" marR="0" lvl="0" indent="0" algn="l" rtl="0">
              <a:spcBef>
                <a:spcPts val="0"/>
              </a:spcBef>
              <a:spcAft>
                <a:spcPts val="0"/>
              </a:spcAft>
              <a:buNone/>
            </a:pPr>
            <a:endParaRPr sz="1800" b="1">
              <a:solidFill>
                <a:srgbClr val="0070C0"/>
              </a:solidFill>
              <a:latin typeface="Quattrocento Sans"/>
              <a:ea typeface="Quattrocento Sans"/>
              <a:cs typeface="Quattrocento Sans"/>
              <a:sym typeface="Quattrocento Sans"/>
            </a:endParaRPr>
          </a:p>
          <a:p>
            <a:pPr marL="0" marR="0" lvl="0" indent="0" algn="l" rtl="0">
              <a:spcBef>
                <a:spcPts val="0"/>
              </a:spcBef>
              <a:spcAft>
                <a:spcPts val="0"/>
              </a:spcAft>
              <a:buNone/>
            </a:pPr>
            <a:r>
              <a:rPr lang="it-IT" sz="1800">
                <a:solidFill>
                  <a:srgbClr val="0070C0"/>
                </a:solidFill>
                <a:latin typeface="Quattrocento Sans"/>
                <a:ea typeface="Quattrocento Sans"/>
                <a:cs typeface="Quattrocento Sans"/>
                <a:sym typeface="Quattrocento Sans"/>
              </a:rPr>
              <a:t>I2P: è una rete di copertura anonima, una rete dentro la rete. Il suo scopo è di proteggere le comunicazioni dal controllo a tappeto e dal monitoraggio di terze parti come gli ISP. </a:t>
            </a:r>
            <a:endParaRPr/>
          </a:p>
          <a:p>
            <a:pPr marL="0" marR="0" lvl="0" indent="0" algn="l" rtl="0">
              <a:spcBef>
                <a:spcPts val="0"/>
              </a:spcBef>
              <a:spcAft>
                <a:spcPts val="0"/>
              </a:spcAft>
              <a:buNone/>
            </a:pPr>
            <a:r>
              <a:rPr lang="it-IT" sz="1800">
                <a:solidFill>
                  <a:srgbClr val="0070C0"/>
                </a:solidFill>
                <a:latin typeface="Quattrocento Sans"/>
                <a:ea typeface="Quattrocento Sans"/>
                <a:cs typeface="Quattrocento Sans"/>
                <a:sym typeface="Quattrocento Sans"/>
              </a:rPr>
              <a:t>https://geti2p.net/it/</a:t>
            </a:r>
            <a:endParaRPr/>
          </a:p>
        </p:txBody>
      </p:sp>
      <p:pic>
        <p:nvPicPr>
          <p:cNvPr id="113" name="Google Shape;113;p13" descr="Logo I2P"/>
          <p:cNvPicPr preferRelativeResize="0"/>
          <p:nvPr/>
        </p:nvPicPr>
        <p:blipFill rotWithShape="1">
          <a:blip r:embed="rId3">
            <a:alphaModFix/>
          </a:blip>
          <a:srcRect/>
          <a:stretch/>
        </p:blipFill>
        <p:spPr>
          <a:xfrm>
            <a:off x="553156" y="3810928"/>
            <a:ext cx="2156238" cy="44207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4"/>
          <p:cNvSpPr txBox="1"/>
          <p:nvPr/>
        </p:nvSpPr>
        <p:spPr>
          <a:xfrm>
            <a:off x="553156" y="234072"/>
            <a:ext cx="227979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Le Darknet</a:t>
            </a:r>
            <a:endParaRPr sz="3200" b="1">
              <a:solidFill>
                <a:schemeClr val="lt1"/>
              </a:solidFill>
              <a:latin typeface="Quattrocento Sans"/>
              <a:ea typeface="Quattrocento Sans"/>
              <a:cs typeface="Quattrocento Sans"/>
              <a:sym typeface="Quattrocento Sans"/>
            </a:endParaRPr>
          </a:p>
        </p:txBody>
      </p:sp>
      <p:sp>
        <p:nvSpPr>
          <p:cNvPr id="119" name="Google Shape;119;p14"/>
          <p:cNvSpPr txBox="1"/>
          <p:nvPr/>
        </p:nvSpPr>
        <p:spPr>
          <a:xfrm>
            <a:off x="553156" y="1690062"/>
            <a:ext cx="10783538" cy="3477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70C0"/>
              </a:buClr>
              <a:buSzPts val="2000"/>
              <a:buFont typeface="Quattrocento Sans"/>
              <a:buNone/>
            </a:pPr>
            <a:r>
              <a:rPr lang="it-IT" sz="2000" b="1">
                <a:solidFill>
                  <a:srgbClr val="0070C0"/>
                </a:solidFill>
                <a:latin typeface="Quattrocento Sans"/>
                <a:ea typeface="Quattrocento Sans"/>
                <a:cs typeface="Quattrocento Sans"/>
                <a:sym typeface="Quattrocento Sans"/>
              </a:rPr>
              <a:t>FREENET</a:t>
            </a:r>
            <a:endParaRPr/>
          </a:p>
          <a:p>
            <a:pPr marL="0" marR="0" lvl="0" indent="0" algn="l" rtl="0">
              <a:spcBef>
                <a:spcPts val="0"/>
              </a:spcBef>
              <a:spcAft>
                <a:spcPts val="0"/>
              </a:spcAft>
              <a:buClr>
                <a:schemeClr val="dk1"/>
              </a:buClr>
              <a:buSzPts val="2000"/>
              <a:buFont typeface="Arial"/>
              <a:buNone/>
            </a:pPr>
            <a:endParaRPr sz="2000" b="1">
              <a:solidFill>
                <a:srgbClr val="0070C0"/>
              </a:solidFill>
              <a:latin typeface="Quattrocento Sans"/>
              <a:ea typeface="Quattrocento Sans"/>
              <a:cs typeface="Quattrocento Sans"/>
              <a:sym typeface="Quattrocento Sans"/>
            </a:endParaRPr>
          </a:p>
          <a:p>
            <a:pPr marL="285750" marR="0" lvl="0" indent="-285750" algn="l" rtl="0">
              <a:spcBef>
                <a:spcPts val="0"/>
              </a:spcBef>
              <a:spcAft>
                <a:spcPts val="0"/>
              </a:spcAft>
              <a:buClr>
                <a:srgbClr val="0070C0"/>
              </a:buClr>
              <a:buSzPts val="1800"/>
              <a:buFont typeface="Arial"/>
              <a:buChar char="•"/>
            </a:pPr>
            <a:r>
              <a:rPr lang="it-IT" sz="1800" b="1">
                <a:solidFill>
                  <a:srgbClr val="0070C0"/>
                </a:solidFill>
                <a:latin typeface="Quattrocento Sans"/>
                <a:ea typeface="Quattrocento Sans"/>
                <a:cs typeface="Quattrocento Sans"/>
                <a:sym typeface="Quattrocento Sans"/>
              </a:rPr>
              <a:t>Freenet</a:t>
            </a:r>
            <a:r>
              <a:rPr lang="it-IT" sz="1800">
                <a:solidFill>
                  <a:srgbClr val="0070C0"/>
                </a:solidFill>
                <a:latin typeface="Quattrocento Sans"/>
                <a:ea typeface="Quattrocento Sans"/>
                <a:cs typeface="Quattrocento Sans"/>
                <a:sym typeface="Quattrocento Sans"/>
              </a:rPr>
              <a:t> è una rete decentralizzata, creata per resistere alla censura, che sfrutta le risorse (banda passante, spazio su disco) dei suoi utenti per permettere la pubblicazione e la fruizione di qualsiasi tipo di informazione. Freenet è stata costruita pensando ad anonimato e sicurezza, non alla velocità di trasmissione.</a:t>
            </a:r>
            <a:endParaRPr/>
          </a:p>
          <a:p>
            <a:pPr marL="285750" marR="0" lvl="0" indent="-171450" algn="l" rtl="0">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285750" marR="0" lvl="0" indent="-285750" algn="l" rtl="0">
              <a:spcBef>
                <a:spcPts val="0"/>
              </a:spcBef>
              <a:spcAft>
                <a:spcPts val="0"/>
              </a:spcAft>
              <a:buClr>
                <a:srgbClr val="0070C0"/>
              </a:buClr>
              <a:buSzPts val="1800"/>
              <a:buFont typeface="Arial"/>
              <a:buChar char="•"/>
            </a:pPr>
            <a:r>
              <a:rPr lang="it-IT" sz="1800" b="1">
                <a:solidFill>
                  <a:srgbClr val="0070C0"/>
                </a:solidFill>
                <a:latin typeface="Quattrocento Sans"/>
                <a:ea typeface="Quattrocento Sans"/>
                <a:cs typeface="Quattrocento Sans"/>
                <a:sym typeface="Quattrocento Sans"/>
              </a:rPr>
              <a:t>Freenet</a:t>
            </a:r>
            <a:r>
              <a:rPr lang="it-IT" sz="1800">
                <a:solidFill>
                  <a:srgbClr val="0070C0"/>
                </a:solidFill>
                <a:latin typeface="Quattrocento Sans"/>
                <a:ea typeface="Quattrocento Sans"/>
                <a:cs typeface="Quattrocento Sans"/>
                <a:sym typeface="Quattrocento Sans"/>
              </a:rPr>
              <a:t> è un software libero distribuito con GNU General Public License; essendo scritto in Java può funzionare su Microsoft Windows, GNU/Linux, macOS e su tutti i sistemi operativi dotati di Java Virtual Machine.</a:t>
            </a:r>
            <a:endParaRPr/>
          </a:p>
          <a:p>
            <a:pPr marL="285750" marR="0" lvl="0" indent="-171450" algn="l" rtl="0">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285750" marR="0" lvl="0" indent="-285750" algn="l" rtl="0">
              <a:spcBef>
                <a:spcPts val="0"/>
              </a:spcBef>
              <a:spcAft>
                <a:spcPts val="0"/>
              </a:spcAft>
              <a:buClr>
                <a:srgbClr val="0070C0"/>
              </a:buClr>
              <a:buSzPts val="1800"/>
              <a:buFont typeface="Arial"/>
              <a:buChar char="•"/>
            </a:pPr>
            <a:r>
              <a:rPr lang="it-IT" sz="1800" b="1">
                <a:solidFill>
                  <a:srgbClr val="0070C0"/>
                </a:solidFill>
                <a:latin typeface="Quattrocento Sans"/>
                <a:ea typeface="Quattrocento Sans"/>
                <a:cs typeface="Quattrocento Sans"/>
                <a:sym typeface="Quattrocento Sans"/>
              </a:rPr>
              <a:t>https://freenetproject.org/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5"/>
          <p:cNvSpPr txBox="1"/>
          <p:nvPr/>
        </p:nvSpPr>
        <p:spPr>
          <a:xfrm>
            <a:off x="553156" y="234072"/>
            <a:ext cx="227979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Le Darknet</a:t>
            </a:r>
            <a:endParaRPr sz="3200" b="1">
              <a:solidFill>
                <a:schemeClr val="lt1"/>
              </a:solidFill>
              <a:latin typeface="Quattrocento Sans"/>
              <a:ea typeface="Quattrocento Sans"/>
              <a:cs typeface="Quattrocento Sans"/>
              <a:sym typeface="Quattrocento Sans"/>
            </a:endParaRPr>
          </a:p>
        </p:txBody>
      </p:sp>
      <p:sp>
        <p:nvSpPr>
          <p:cNvPr id="125" name="Google Shape;125;p15"/>
          <p:cNvSpPr txBox="1"/>
          <p:nvPr/>
        </p:nvSpPr>
        <p:spPr>
          <a:xfrm>
            <a:off x="553156" y="1616398"/>
            <a:ext cx="4009513" cy="28164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70C0"/>
              </a:buClr>
              <a:buSzPts val="2000"/>
              <a:buFont typeface="Quattrocento Sans"/>
              <a:buNone/>
            </a:pPr>
            <a:r>
              <a:rPr lang="it-IT" sz="2000" b="1">
                <a:solidFill>
                  <a:srgbClr val="0070C0"/>
                </a:solidFill>
                <a:latin typeface="Quattrocento Sans"/>
                <a:ea typeface="Quattrocento Sans"/>
                <a:cs typeface="Quattrocento Sans"/>
                <a:sym typeface="Quattrocento Sans"/>
              </a:rPr>
              <a:t>Motori di Ricerca del Deep Web</a:t>
            </a:r>
            <a:endParaRPr/>
          </a:p>
          <a:p>
            <a:pPr marL="0" marR="0" lvl="0" indent="0" algn="l" rtl="0">
              <a:spcBef>
                <a:spcPts val="0"/>
              </a:spcBef>
              <a:spcAft>
                <a:spcPts val="0"/>
              </a:spcAft>
              <a:buClr>
                <a:schemeClr val="dk1"/>
              </a:buClr>
              <a:buSzPts val="1600"/>
              <a:buFont typeface="Arial"/>
              <a:buNone/>
            </a:pPr>
            <a:endParaRPr sz="1600" b="1">
              <a:solidFill>
                <a:srgbClr val="0070C0"/>
              </a:solidFill>
              <a:latin typeface="Quattrocento Sans"/>
              <a:ea typeface="Quattrocento Sans"/>
              <a:cs typeface="Quattrocento Sans"/>
              <a:sym typeface="Quattrocento Sans"/>
            </a:endParaRPr>
          </a:p>
          <a:p>
            <a:pPr marL="285750" marR="0" lvl="0" indent="-28575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Torch</a:t>
            </a:r>
            <a:endParaRPr/>
          </a:p>
          <a:p>
            <a:pPr marL="285750" marR="0" lvl="0" indent="-28575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Duck Duck go</a:t>
            </a:r>
            <a:endParaRPr/>
          </a:p>
          <a:p>
            <a:pPr marL="285750" marR="0" lvl="0" indent="-28575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Onion URL Repository</a:t>
            </a:r>
            <a:endParaRPr sz="1600">
              <a:solidFill>
                <a:srgbClr val="0070C0"/>
              </a:solidFill>
              <a:latin typeface="Quattrocento Sans"/>
              <a:ea typeface="Quattrocento Sans"/>
              <a:cs typeface="Quattrocento Sans"/>
              <a:sym typeface="Quattrocento Sans"/>
            </a:endParaRPr>
          </a:p>
          <a:p>
            <a:pPr marL="285750" marR="0" lvl="0" indent="-28575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Uncensored Hidden Wiki</a:t>
            </a:r>
            <a:endParaRPr sz="1600">
              <a:solidFill>
                <a:srgbClr val="0070C0"/>
              </a:solidFill>
              <a:latin typeface="Quattrocento Sans"/>
              <a:ea typeface="Quattrocento Sans"/>
              <a:cs typeface="Quattrocento Sans"/>
              <a:sym typeface="Quattrocento Sans"/>
            </a:endParaRPr>
          </a:p>
          <a:p>
            <a:pPr marL="285750" marR="0" lvl="0" indent="-28575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The WWW Virtual Library</a:t>
            </a:r>
            <a:endParaRPr/>
          </a:p>
          <a:p>
            <a:pPr marL="285750" marR="0" lvl="0" indent="-28575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notEvil</a:t>
            </a:r>
            <a:endParaRPr sz="1600">
              <a:solidFill>
                <a:srgbClr val="0070C0"/>
              </a:solidFill>
              <a:latin typeface="Quattrocento Sans"/>
              <a:ea typeface="Quattrocento Sans"/>
              <a:cs typeface="Quattrocento Sans"/>
              <a:sym typeface="Quattrocento Sans"/>
            </a:endParaRPr>
          </a:p>
        </p:txBody>
      </p:sp>
      <p:sp>
        <p:nvSpPr>
          <p:cNvPr id="126" name="Google Shape;126;p15"/>
          <p:cNvSpPr txBox="1"/>
          <p:nvPr/>
        </p:nvSpPr>
        <p:spPr>
          <a:xfrm>
            <a:off x="5624576" y="1646592"/>
            <a:ext cx="4009513" cy="23855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endParaRPr sz="1600" b="1">
              <a:solidFill>
                <a:srgbClr val="0070C0"/>
              </a:solidFill>
              <a:latin typeface="Quattrocento Sans"/>
              <a:ea typeface="Quattrocento Sans"/>
              <a:cs typeface="Quattrocento Sans"/>
              <a:sym typeface="Quattrocento Sans"/>
            </a:endParaRPr>
          </a:p>
          <a:p>
            <a:pPr marL="0" marR="0" lvl="0" indent="0" algn="l" rtl="0">
              <a:spcBef>
                <a:spcPts val="0"/>
              </a:spcBef>
              <a:spcAft>
                <a:spcPts val="0"/>
              </a:spcAft>
              <a:buClr>
                <a:schemeClr val="dk1"/>
              </a:buClr>
              <a:buSzPts val="1600"/>
              <a:buFont typeface="Arial"/>
              <a:buNone/>
            </a:pPr>
            <a:endParaRPr sz="1600" b="1">
              <a:solidFill>
                <a:srgbClr val="0070C0"/>
              </a:solidFill>
              <a:latin typeface="Quattrocento Sans"/>
              <a:ea typeface="Quattrocento Sans"/>
              <a:cs typeface="Quattrocento Sans"/>
              <a:sym typeface="Quattrocento Sans"/>
            </a:endParaRPr>
          </a:p>
          <a:p>
            <a:pPr marL="285750" marR="0" lvl="0" indent="-28575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ParaZite</a:t>
            </a:r>
            <a:endParaRPr sz="1600">
              <a:solidFill>
                <a:srgbClr val="0070C0"/>
              </a:solidFill>
              <a:latin typeface="Quattrocento Sans"/>
              <a:ea typeface="Quattrocento Sans"/>
              <a:cs typeface="Quattrocento Sans"/>
              <a:sym typeface="Quattrocento Sans"/>
            </a:endParaRPr>
          </a:p>
          <a:p>
            <a:pPr marL="285750" marR="0" lvl="0" indent="-28575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TorLinks</a:t>
            </a:r>
            <a:endParaRPr sz="1600">
              <a:solidFill>
                <a:srgbClr val="0070C0"/>
              </a:solidFill>
              <a:latin typeface="Quattrocento Sans"/>
              <a:ea typeface="Quattrocento Sans"/>
              <a:cs typeface="Quattrocento Sans"/>
              <a:sym typeface="Quattrocento Sans"/>
            </a:endParaRPr>
          </a:p>
          <a:p>
            <a:pPr marL="285750" marR="0" lvl="0" indent="-28575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StartPage</a:t>
            </a:r>
            <a:endParaRPr sz="1600">
              <a:solidFill>
                <a:srgbClr val="0070C0"/>
              </a:solidFill>
              <a:latin typeface="Quattrocento Sans"/>
              <a:ea typeface="Quattrocento Sans"/>
              <a:cs typeface="Quattrocento Sans"/>
              <a:sym typeface="Quattrocento Sans"/>
            </a:endParaRPr>
          </a:p>
          <a:p>
            <a:pPr marL="285750" marR="0" lvl="0" indent="-28575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AHMIA	</a:t>
            </a:r>
            <a:endParaRPr/>
          </a:p>
          <a:p>
            <a:pPr marL="285750" marR="0" lvl="0" indent="-28575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Haystak</a:t>
            </a:r>
            <a:endParaRPr sz="1600">
              <a:solidFill>
                <a:srgbClr val="0070C0"/>
              </a:solidFill>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p:nvPr/>
        </p:nvSpPr>
        <p:spPr>
          <a:xfrm>
            <a:off x="553156" y="234072"/>
            <a:ext cx="193796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Vari links</a:t>
            </a:r>
            <a:endParaRPr/>
          </a:p>
        </p:txBody>
      </p:sp>
      <p:sp>
        <p:nvSpPr>
          <p:cNvPr id="132" name="Google Shape;132;p16"/>
          <p:cNvSpPr txBox="1"/>
          <p:nvPr/>
        </p:nvSpPr>
        <p:spPr>
          <a:xfrm>
            <a:off x="553156" y="1916718"/>
            <a:ext cx="9881342" cy="152381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elitepvpers.com </a:t>
            </a:r>
            <a:endParaRPr/>
          </a:p>
          <a:p>
            <a:pPr marL="285750" marR="0" lvl="0" indent="-28575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offensivecommunity.net</a:t>
            </a:r>
            <a:endParaRPr/>
          </a:p>
          <a:p>
            <a:pPr marL="285750" marR="0" lvl="0" indent="-28575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Bitcointalk.org</a:t>
            </a:r>
            <a:endParaRPr/>
          </a:p>
          <a:p>
            <a:pPr marL="285750" marR="0" lvl="0" indent="-28575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evolution-forums-2014093020141016-rasmusanderson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553156" y="234072"/>
            <a:ext cx="142757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Bin CC</a:t>
            </a:r>
            <a:endParaRPr/>
          </a:p>
        </p:txBody>
      </p:sp>
      <p:sp>
        <p:nvSpPr>
          <p:cNvPr id="138" name="Google Shape;138;p17"/>
          <p:cNvSpPr txBox="1"/>
          <p:nvPr/>
        </p:nvSpPr>
        <p:spPr>
          <a:xfrm>
            <a:off x="553156" y="1933639"/>
            <a:ext cx="9881342" cy="189314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Bin4023600Source TypeCC CardDetect </a:t>
            </a:r>
            <a:endParaRPr/>
          </a:p>
          <a:p>
            <a:pPr marL="285750" marR="0" lvl="0" indent="-28575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Date15 May, 2018Shop Namehdjd6wv7hjngjhkb.onion</a:t>
            </a:r>
            <a:endParaRPr/>
          </a:p>
          <a:p>
            <a:pPr marL="285750" marR="0" lvl="0" indent="-28575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BankPOSTE ITALIANE S.P.A. (BANCO POSTA)</a:t>
            </a:r>
            <a:endParaRPr/>
          </a:p>
          <a:p>
            <a:pPr marL="285750" marR="0" lvl="0" indent="-28575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Base09.01-MIX_SNIFFp2Expire Year20Expire </a:t>
            </a:r>
            <a:endParaRPr/>
          </a:p>
          <a:p>
            <a:pPr marL="285750" marR="0" lvl="0" indent="-28575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Month06Card OwnerPoste PayCountryitalyStatestateCitycityZipzip codePrice12.00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p:nvPr/>
        </p:nvSpPr>
        <p:spPr>
          <a:xfrm>
            <a:off x="553156" y="234072"/>
            <a:ext cx="343158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Il dato personale</a:t>
            </a:r>
            <a:endParaRPr/>
          </a:p>
        </p:txBody>
      </p:sp>
      <p:sp>
        <p:nvSpPr>
          <p:cNvPr id="144" name="Google Shape;144;p18"/>
          <p:cNvSpPr txBox="1"/>
          <p:nvPr/>
        </p:nvSpPr>
        <p:spPr>
          <a:xfrm>
            <a:off x="4709072" y="1199234"/>
            <a:ext cx="1655763"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1400" b="1">
                <a:solidFill>
                  <a:srgbClr val="0070C0"/>
                </a:solidFill>
                <a:latin typeface="Quattrocento Sans"/>
                <a:ea typeface="Quattrocento Sans"/>
                <a:cs typeface="Quattrocento Sans"/>
                <a:sym typeface="Quattrocento Sans"/>
              </a:rPr>
              <a:t>Cos’è </a:t>
            </a:r>
            <a:endParaRPr/>
          </a:p>
        </p:txBody>
      </p:sp>
      <p:grpSp>
        <p:nvGrpSpPr>
          <p:cNvPr id="145" name="Google Shape;145;p18"/>
          <p:cNvGrpSpPr/>
          <p:nvPr/>
        </p:nvGrpSpPr>
        <p:grpSpPr>
          <a:xfrm>
            <a:off x="2050172" y="1640487"/>
            <a:ext cx="7175205" cy="4056282"/>
            <a:chOff x="1894150" y="1566665"/>
            <a:chExt cx="7626132" cy="4340027"/>
          </a:xfrm>
        </p:grpSpPr>
        <p:sp>
          <p:nvSpPr>
            <p:cNvPr id="146" name="Google Shape;146;p18"/>
            <p:cNvSpPr/>
            <p:nvPr/>
          </p:nvSpPr>
          <p:spPr>
            <a:xfrm>
              <a:off x="3511704" y="1566665"/>
              <a:ext cx="4176712" cy="4032250"/>
            </a:xfrm>
            <a:prstGeom prst="sun">
              <a:avLst>
                <a:gd name="adj" fmla="val 25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it-IT" sz="1600" b="1">
                  <a:solidFill>
                    <a:schemeClr val="lt1"/>
                  </a:solidFill>
                  <a:latin typeface="Quattrocento Sans"/>
                  <a:ea typeface="Quattrocento Sans"/>
                  <a:cs typeface="Quattrocento Sans"/>
                  <a:sym typeface="Quattrocento Sans"/>
                </a:rPr>
                <a:t>DATO PERSONALE</a:t>
              </a:r>
              <a:endParaRPr/>
            </a:p>
          </p:txBody>
        </p:sp>
        <p:sp>
          <p:nvSpPr>
            <p:cNvPr id="147" name="Google Shape;147;p18"/>
            <p:cNvSpPr txBox="1"/>
            <p:nvPr/>
          </p:nvSpPr>
          <p:spPr>
            <a:xfrm>
              <a:off x="6785163" y="1683812"/>
              <a:ext cx="1655762"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1400" b="1">
                  <a:solidFill>
                    <a:srgbClr val="0070C0"/>
                  </a:solidFill>
                  <a:latin typeface="Quattrocento Sans"/>
                  <a:ea typeface="Quattrocento Sans"/>
                  <a:cs typeface="Quattrocento Sans"/>
                  <a:sym typeface="Quattrocento Sans"/>
                </a:rPr>
                <a:t>Perché lo raccolgo</a:t>
              </a:r>
              <a:endParaRPr/>
            </a:p>
          </p:txBody>
        </p:sp>
        <p:sp>
          <p:nvSpPr>
            <p:cNvPr id="148" name="Google Shape;148;p18"/>
            <p:cNvSpPr txBox="1"/>
            <p:nvPr/>
          </p:nvSpPr>
          <p:spPr>
            <a:xfrm>
              <a:off x="7864520" y="3365074"/>
              <a:ext cx="1655762"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1400" b="1">
                  <a:solidFill>
                    <a:srgbClr val="0070C0"/>
                  </a:solidFill>
                  <a:latin typeface="Quattrocento Sans"/>
                  <a:ea typeface="Quattrocento Sans"/>
                  <a:cs typeface="Quattrocento Sans"/>
                  <a:sym typeface="Quattrocento Sans"/>
                </a:rPr>
                <a:t>Come lo raccolgo</a:t>
              </a:r>
              <a:endParaRPr/>
            </a:p>
          </p:txBody>
        </p:sp>
        <p:sp>
          <p:nvSpPr>
            <p:cNvPr id="149" name="Google Shape;149;p18"/>
            <p:cNvSpPr txBox="1"/>
            <p:nvPr/>
          </p:nvSpPr>
          <p:spPr>
            <a:xfrm>
              <a:off x="4772179" y="5598915"/>
              <a:ext cx="1655762"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1400" b="1">
                  <a:solidFill>
                    <a:srgbClr val="0070C0"/>
                  </a:solidFill>
                  <a:latin typeface="Quattrocento Sans"/>
                  <a:ea typeface="Quattrocento Sans"/>
                  <a:cs typeface="Quattrocento Sans"/>
                  <a:sym typeface="Quattrocento Sans"/>
                </a:rPr>
                <a:t>Dove lo conservo</a:t>
              </a:r>
              <a:endParaRPr/>
            </a:p>
          </p:txBody>
        </p:sp>
        <p:sp>
          <p:nvSpPr>
            <p:cNvPr id="150" name="Google Shape;150;p18"/>
            <p:cNvSpPr txBox="1"/>
            <p:nvPr/>
          </p:nvSpPr>
          <p:spPr>
            <a:xfrm>
              <a:off x="3009259" y="5099727"/>
              <a:ext cx="165576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1400" b="1">
                  <a:solidFill>
                    <a:srgbClr val="0070C0"/>
                  </a:solidFill>
                  <a:latin typeface="Quattrocento Sans"/>
                  <a:ea typeface="Quattrocento Sans"/>
                  <a:cs typeface="Quattrocento Sans"/>
                  <a:sym typeface="Quattrocento Sans"/>
                </a:rPr>
                <a:t>Per quanto lo conservo</a:t>
              </a:r>
              <a:endParaRPr/>
            </a:p>
          </p:txBody>
        </p:sp>
        <p:sp>
          <p:nvSpPr>
            <p:cNvPr id="151" name="Google Shape;151;p18"/>
            <p:cNvSpPr txBox="1"/>
            <p:nvPr/>
          </p:nvSpPr>
          <p:spPr>
            <a:xfrm>
              <a:off x="1894150" y="3270135"/>
              <a:ext cx="144145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1400" b="1">
                  <a:solidFill>
                    <a:srgbClr val="0070C0"/>
                  </a:solidFill>
                  <a:latin typeface="Quattrocento Sans"/>
                  <a:ea typeface="Quattrocento Sans"/>
                  <a:cs typeface="Quattrocento Sans"/>
                  <a:sym typeface="Quattrocento Sans"/>
                </a:rPr>
                <a:t>Come lo cancello</a:t>
              </a:r>
              <a:endParaRPr/>
            </a:p>
          </p:txBody>
        </p:sp>
        <p:sp>
          <p:nvSpPr>
            <p:cNvPr id="152" name="Google Shape;152;p18"/>
            <p:cNvSpPr txBox="1"/>
            <p:nvPr/>
          </p:nvSpPr>
          <p:spPr>
            <a:xfrm>
              <a:off x="2828285" y="1776852"/>
              <a:ext cx="1655763"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1400" b="1">
                  <a:solidFill>
                    <a:srgbClr val="0070C0"/>
                  </a:solidFill>
                  <a:latin typeface="Quattrocento Sans"/>
                  <a:ea typeface="Quattrocento Sans"/>
                  <a:cs typeface="Quattrocento Sans"/>
                  <a:sym typeface="Quattrocento Sans"/>
                </a:rPr>
                <a:t>Come lo tutelo</a:t>
              </a:r>
              <a:endParaRPr/>
            </a:p>
          </p:txBody>
        </p:sp>
        <p:sp>
          <p:nvSpPr>
            <p:cNvPr id="153" name="Google Shape;153;p18"/>
            <p:cNvSpPr txBox="1"/>
            <p:nvPr/>
          </p:nvSpPr>
          <p:spPr>
            <a:xfrm>
              <a:off x="6535098" y="5087027"/>
              <a:ext cx="183673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1400" b="1">
                  <a:solidFill>
                    <a:srgbClr val="0070C0"/>
                  </a:solidFill>
                  <a:latin typeface="Quattrocento Sans"/>
                  <a:ea typeface="Quattrocento Sans"/>
                  <a:cs typeface="Quattrocento Sans"/>
                  <a:sym typeface="Quattrocento Sans"/>
                </a:rPr>
                <a:t>Come informo la persona</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p:nvPr/>
        </p:nvSpPr>
        <p:spPr>
          <a:xfrm>
            <a:off x="553156" y="234072"/>
            <a:ext cx="784458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Privacy By Default e By Design – Art. 25</a:t>
            </a:r>
            <a:endParaRPr/>
          </a:p>
        </p:txBody>
      </p:sp>
      <p:sp>
        <p:nvSpPr>
          <p:cNvPr id="159" name="Google Shape;159;p19"/>
          <p:cNvSpPr txBox="1"/>
          <p:nvPr/>
        </p:nvSpPr>
        <p:spPr>
          <a:xfrm>
            <a:off x="553156" y="1666346"/>
            <a:ext cx="10970150" cy="341632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Il GDPR introduce l’obbligo di trattare i dati secondo due tipo di progettazione: </a:t>
            </a:r>
            <a:endParaRPr/>
          </a:p>
          <a:p>
            <a:pPr marL="285750" marR="0" lvl="0" indent="-171450" algn="just" rtl="0">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285750" marR="0" lvl="0" indent="-285750" algn="just" rtl="0">
              <a:spcBef>
                <a:spcPts val="0"/>
              </a:spcBef>
              <a:spcAft>
                <a:spcPts val="0"/>
              </a:spcAft>
              <a:buClr>
                <a:srgbClr val="0070C0"/>
              </a:buClr>
              <a:buSzPts val="1800"/>
              <a:buFont typeface="Arial"/>
              <a:buChar char="•"/>
            </a:pPr>
            <a:r>
              <a:rPr lang="it-IT" sz="1800" b="1">
                <a:solidFill>
                  <a:srgbClr val="0070C0"/>
                </a:solidFill>
                <a:latin typeface="Quattrocento Sans"/>
                <a:ea typeface="Quattrocento Sans"/>
                <a:cs typeface="Quattrocento Sans"/>
                <a:sym typeface="Quattrocento Sans"/>
              </a:rPr>
              <a:t>By Design</a:t>
            </a:r>
            <a:r>
              <a:rPr lang="it-IT" sz="1800">
                <a:solidFill>
                  <a:srgbClr val="0070C0"/>
                </a:solidFill>
                <a:latin typeface="Quattrocento Sans"/>
                <a:ea typeface="Quattrocento Sans"/>
                <a:cs typeface="Quattrocento Sans"/>
                <a:sym typeface="Quattrocento Sans"/>
              </a:rPr>
              <a:t> cioè analizzando il trattamento per tutto il ciclo di vita dei dati. Fa riferimento all’obbligo di tutelare i diritti dell’interessato nell’attività di trattamento fin dalla fase della progettazione e per l’intera gestione del ciclo di vita dei dati, ponendo in essere misure di carattere tecnico ed organizzativo quali la minimizzazione e la pseudonimizzazione</a:t>
            </a:r>
            <a:endParaRPr sz="1800">
              <a:solidFill>
                <a:srgbClr val="0070C0"/>
              </a:solidFill>
              <a:latin typeface="Quattrocento Sans"/>
              <a:ea typeface="Quattrocento Sans"/>
              <a:cs typeface="Quattrocento Sans"/>
              <a:sym typeface="Quattrocento Sans"/>
            </a:endParaRPr>
          </a:p>
          <a:p>
            <a:pPr marL="285750" marR="0" lvl="0" indent="-171450" algn="just" rtl="0">
              <a:spcBef>
                <a:spcPts val="0"/>
              </a:spcBef>
              <a:spcAft>
                <a:spcPts val="0"/>
              </a:spcAft>
              <a:buClr>
                <a:schemeClr val="dk1"/>
              </a:buClr>
              <a:buSzPts val="1800"/>
              <a:buFont typeface="Arial"/>
              <a:buNone/>
            </a:pPr>
            <a:endParaRPr sz="1800" b="1">
              <a:solidFill>
                <a:srgbClr val="0070C0"/>
              </a:solidFill>
              <a:latin typeface="Quattrocento Sans"/>
              <a:ea typeface="Quattrocento Sans"/>
              <a:cs typeface="Quattrocento Sans"/>
              <a:sym typeface="Quattrocento Sans"/>
            </a:endParaRPr>
          </a:p>
          <a:p>
            <a:pPr marL="285750" marR="0" lvl="0" indent="-285750" algn="just" rtl="0">
              <a:spcBef>
                <a:spcPts val="0"/>
              </a:spcBef>
              <a:spcAft>
                <a:spcPts val="0"/>
              </a:spcAft>
              <a:buClr>
                <a:srgbClr val="0070C0"/>
              </a:buClr>
              <a:buSzPts val="1800"/>
              <a:buFont typeface="Arial"/>
              <a:buChar char="•"/>
            </a:pPr>
            <a:r>
              <a:rPr lang="it-IT" sz="1800" b="1">
                <a:solidFill>
                  <a:srgbClr val="0070C0"/>
                </a:solidFill>
                <a:latin typeface="Quattrocento Sans"/>
                <a:ea typeface="Quattrocento Sans"/>
                <a:cs typeface="Quattrocento Sans"/>
                <a:sym typeface="Quattrocento Sans"/>
              </a:rPr>
              <a:t>By Default</a:t>
            </a:r>
            <a:r>
              <a:rPr lang="it-IT" sz="1800">
                <a:solidFill>
                  <a:srgbClr val="0070C0"/>
                </a:solidFill>
                <a:latin typeface="Quattrocento Sans"/>
                <a:ea typeface="Quattrocento Sans"/>
                <a:cs typeface="Quattrocento Sans"/>
                <a:sym typeface="Quattrocento Sans"/>
              </a:rPr>
              <a:t> cioè il partire da configurazioni “chiuse” dei sistemi informatici, per poi gradualmente ampliarle solo dopo avere valutato l’impatto di eventuali aperture ovvero le impostazioni predefinite devono essere quella che garantiscono il maggior rispetto della privacy, affinché i dati personali non siano resi accessibili ad un numero indefinito di persone senza l’intervento umano</a:t>
            </a:r>
            <a:endParaRPr/>
          </a:p>
          <a:p>
            <a:pPr marL="285750" marR="0" lvl="0" indent="-171450" algn="l" rtl="0">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
        <p:cNvGrpSpPr/>
        <p:nvPr/>
      </p:nvGrpSpPr>
      <p:grpSpPr>
        <a:xfrm>
          <a:off x="0" y="0"/>
          <a:ext cx="0" cy="0"/>
          <a:chOff x="0" y="0"/>
          <a:chExt cx="0" cy="0"/>
        </a:xfrm>
      </p:grpSpPr>
      <p:sp>
        <p:nvSpPr>
          <p:cNvPr id="26" name="Google Shape;26;p2"/>
          <p:cNvSpPr txBox="1"/>
          <p:nvPr/>
        </p:nvSpPr>
        <p:spPr>
          <a:xfrm>
            <a:off x="553156" y="234072"/>
            <a:ext cx="544732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Chi sono – Selene Giupponi</a:t>
            </a:r>
            <a:endParaRPr/>
          </a:p>
        </p:txBody>
      </p:sp>
      <p:sp>
        <p:nvSpPr>
          <p:cNvPr id="27" name="Google Shape;27;p2"/>
          <p:cNvSpPr txBox="1"/>
          <p:nvPr/>
        </p:nvSpPr>
        <p:spPr>
          <a:xfrm>
            <a:off x="2217359" y="1439502"/>
            <a:ext cx="3628109" cy="805632"/>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000000"/>
              </a:buClr>
              <a:buSzPts val="1100"/>
              <a:buFont typeface="Arial"/>
              <a:buNone/>
            </a:pPr>
            <a:r>
              <a:rPr lang="it-IT" sz="3200" b="1">
                <a:solidFill>
                  <a:srgbClr val="0070C0"/>
                </a:solidFill>
                <a:latin typeface="Quattrocento Sans"/>
                <a:ea typeface="Quattrocento Sans"/>
                <a:cs typeface="Quattrocento Sans"/>
                <a:sym typeface="Quattrocento Sans"/>
              </a:rPr>
              <a:t>Selene Giupponi</a:t>
            </a:r>
            <a:r>
              <a:rPr lang="it-IT" sz="3200" b="0" i="0" u="none" strike="noStrike" cap="none">
                <a:solidFill>
                  <a:srgbClr val="0070C0"/>
                </a:solidFill>
                <a:latin typeface="Quattrocento Sans"/>
                <a:ea typeface="Quattrocento Sans"/>
                <a:cs typeface="Quattrocento Sans"/>
                <a:sym typeface="Quattrocento Sans"/>
              </a:rPr>
              <a:t>:</a:t>
            </a:r>
            <a:endParaRPr/>
          </a:p>
        </p:txBody>
      </p:sp>
      <p:sp>
        <p:nvSpPr>
          <p:cNvPr id="28" name="Google Shape;28;p2"/>
          <p:cNvSpPr/>
          <p:nvPr/>
        </p:nvSpPr>
        <p:spPr>
          <a:xfrm>
            <a:off x="2226248" y="2263238"/>
            <a:ext cx="5180347" cy="2970044"/>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0070C0"/>
              </a:buClr>
              <a:buSzPts val="1100"/>
              <a:buFont typeface="Arial"/>
              <a:buChar char="•"/>
            </a:pPr>
            <a:r>
              <a:rPr lang="it-IT" sz="1100">
                <a:solidFill>
                  <a:srgbClr val="0070C0"/>
                </a:solidFill>
                <a:latin typeface="Quattrocento Sans"/>
                <a:ea typeface="Quattrocento Sans"/>
                <a:cs typeface="Quattrocento Sans"/>
                <a:sym typeface="Quattrocento Sans"/>
              </a:rPr>
              <a:t>Ingegnere Informatico, specializzato in Computer Forensics &amp; Digital Investigations.</a:t>
            </a:r>
            <a:endParaRPr/>
          </a:p>
          <a:p>
            <a:pPr marL="171450" marR="0" lvl="0" indent="-171450" algn="l" rtl="0">
              <a:spcBef>
                <a:spcPts val="0"/>
              </a:spcBef>
              <a:spcAft>
                <a:spcPts val="0"/>
              </a:spcAft>
              <a:buClr>
                <a:srgbClr val="0070C0"/>
              </a:buClr>
              <a:buSzPts val="1100"/>
              <a:buFont typeface="Arial"/>
              <a:buChar char="•"/>
            </a:pPr>
            <a:r>
              <a:rPr lang="it-IT" sz="1100">
                <a:solidFill>
                  <a:srgbClr val="0070C0"/>
                </a:solidFill>
                <a:latin typeface="Quattrocento Sans"/>
                <a:ea typeface="Quattrocento Sans"/>
                <a:cs typeface="Quattrocento Sans"/>
                <a:sym typeface="Quattrocento Sans"/>
              </a:rPr>
              <a:t> Membro della Commissione ICT dell’Ordine degli Ingegneri della Provincia di Latina. </a:t>
            </a:r>
            <a:endParaRPr/>
          </a:p>
          <a:p>
            <a:pPr marL="171450" marR="0" lvl="0" indent="-171450" algn="l" rtl="0">
              <a:spcBef>
                <a:spcPts val="0"/>
              </a:spcBef>
              <a:spcAft>
                <a:spcPts val="0"/>
              </a:spcAft>
              <a:buClr>
                <a:srgbClr val="0070C0"/>
              </a:buClr>
              <a:buSzPts val="1100"/>
              <a:buFont typeface="Arial"/>
              <a:buChar char="•"/>
            </a:pPr>
            <a:r>
              <a:rPr lang="it-IT" sz="1100">
                <a:solidFill>
                  <a:srgbClr val="0070C0"/>
                </a:solidFill>
                <a:latin typeface="Quattrocento Sans"/>
                <a:ea typeface="Quattrocento Sans"/>
                <a:cs typeface="Quattrocento Sans"/>
                <a:sym typeface="Quattrocento Sans"/>
              </a:rPr>
              <a:t>Segretario Generale e Socio IISFA (INFORMATION SYSTEM FORENSICS ASSOCIATION ITALIAN CHAPTER).</a:t>
            </a:r>
            <a:endParaRPr/>
          </a:p>
          <a:p>
            <a:pPr marL="171450" marR="0" lvl="0" indent="-171450" algn="l" rtl="0">
              <a:spcBef>
                <a:spcPts val="0"/>
              </a:spcBef>
              <a:spcAft>
                <a:spcPts val="0"/>
              </a:spcAft>
              <a:buClr>
                <a:srgbClr val="0070C0"/>
              </a:buClr>
              <a:buSzPts val="1100"/>
              <a:buFont typeface="Arial"/>
              <a:buChar char="•"/>
            </a:pPr>
            <a:r>
              <a:rPr lang="it-IT" sz="1100">
                <a:solidFill>
                  <a:srgbClr val="0070C0"/>
                </a:solidFill>
                <a:latin typeface="Quattrocento Sans"/>
                <a:ea typeface="Quattrocento Sans"/>
                <a:cs typeface="Quattrocento Sans"/>
                <a:sym typeface="Quattrocento Sans"/>
              </a:rPr>
              <a:t> CT per Procure della Repubblica e Forze dell’Ordine.</a:t>
            </a:r>
            <a:endParaRPr/>
          </a:p>
          <a:p>
            <a:pPr marL="171450" marR="0" lvl="0" indent="-171450" algn="l" rtl="0">
              <a:spcBef>
                <a:spcPts val="0"/>
              </a:spcBef>
              <a:spcAft>
                <a:spcPts val="0"/>
              </a:spcAft>
              <a:buClr>
                <a:srgbClr val="0070C0"/>
              </a:buClr>
              <a:buSzPts val="1100"/>
              <a:buFont typeface="Arial"/>
              <a:buChar char="•"/>
            </a:pPr>
            <a:r>
              <a:rPr lang="it-IT" sz="1100">
                <a:solidFill>
                  <a:srgbClr val="0070C0"/>
                </a:solidFill>
                <a:latin typeface="Quattrocento Sans"/>
                <a:ea typeface="Quattrocento Sans"/>
                <a:cs typeface="Quattrocento Sans"/>
                <a:sym typeface="Quattrocento Sans"/>
              </a:rPr>
              <a:t>Advisor European Courage Focus Group – Cyber Terrorism &amp; CyberCrime – EOS Member. Board</a:t>
            </a:r>
            <a:endParaRPr/>
          </a:p>
          <a:p>
            <a:pPr marL="171450" marR="0" lvl="0" indent="-171450" algn="l" rtl="0">
              <a:spcBef>
                <a:spcPts val="0"/>
              </a:spcBef>
              <a:spcAft>
                <a:spcPts val="0"/>
              </a:spcAft>
              <a:buClr>
                <a:srgbClr val="0070C0"/>
              </a:buClr>
              <a:buSzPts val="1100"/>
              <a:buFont typeface="Arial"/>
              <a:buChar char="•"/>
            </a:pPr>
            <a:r>
              <a:rPr lang="it-IT" sz="1100">
                <a:solidFill>
                  <a:srgbClr val="0070C0"/>
                </a:solidFill>
                <a:latin typeface="Quattrocento Sans"/>
                <a:ea typeface="Quattrocento Sans"/>
                <a:cs typeface="Quattrocento Sans"/>
                <a:sym typeface="Quattrocento Sans"/>
              </a:rPr>
              <a:t> ITU ROSTER OF EXPERTS.</a:t>
            </a:r>
            <a:endParaRPr/>
          </a:p>
          <a:p>
            <a:pPr marL="171450" marR="0" lvl="0" indent="-171450" algn="l" rtl="0">
              <a:spcBef>
                <a:spcPts val="0"/>
              </a:spcBef>
              <a:spcAft>
                <a:spcPts val="0"/>
              </a:spcAft>
              <a:buClr>
                <a:srgbClr val="0070C0"/>
              </a:buClr>
              <a:buSzPts val="1100"/>
              <a:buFont typeface="Arial"/>
              <a:buChar char="•"/>
            </a:pPr>
            <a:r>
              <a:rPr lang="it-IT" sz="1100">
                <a:solidFill>
                  <a:srgbClr val="0070C0"/>
                </a:solidFill>
                <a:latin typeface="Quattrocento Sans"/>
                <a:ea typeface="Quattrocento Sans"/>
                <a:cs typeface="Quattrocento Sans"/>
                <a:sym typeface="Quattrocento Sans"/>
              </a:rPr>
              <a:t> HTCC HIGH TECH CRIME CONSORTIUM Member.</a:t>
            </a:r>
            <a:endParaRPr/>
          </a:p>
          <a:p>
            <a:pPr marL="171450" marR="0" lvl="0" indent="-171450" algn="l" rtl="0">
              <a:spcBef>
                <a:spcPts val="0"/>
              </a:spcBef>
              <a:spcAft>
                <a:spcPts val="0"/>
              </a:spcAft>
              <a:buClr>
                <a:srgbClr val="0070C0"/>
              </a:buClr>
              <a:buSzPts val="1100"/>
              <a:buFont typeface="Arial"/>
              <a:buChar char="•"/>
            </a:pPr>
            <a:r>
              <a:rPr lang="it-IT" sz="1100">
                <a:solidFill>
                  <a:srgbClr val="0070C0"/>
                </a:solidFill>
                <a:latin typeface="Quattrocento Sans"/>
                <a:ea typeface="Quattrocento Sans"/>
                <a:cs typeface="Quattrocento Sans"/>
                <a:sym typeface="Quattrocento Sans"/>
              </a:rPr>
              <a:t>Official Trainer NATO &amp; U.S. NAVY.</a:t>
            </a:r>
            <a:endParaRPr/>
          </a:p>
          <a:p>
            <a:pPr marL="171450" marR="0" lvl="0" indent="-171450" algn="l" rtl="0">
              <a:spcBef>
                <a:spcPts val="0"/>
              </a:spcBef>
              <a:spcAft>
                <a:spcPts val="0"/>
              </a:spcAft>
              <a:buClr>
                <a:srgbClr val="0070C0"/>
              </a:buClr>
              <a:buSzPts val="1100"/>
              <a:buFont typeface="Arial"/>
              <a:buChar char="•"/>
            </a:pPr>
            <a:r>
              <a:rPr lang="it-IT" sz="1100">
                <a:solidFill>
                  <a:srgbClr val="0070C0"/>
                </a:solidFill>
                <a:latin typeface="Quattrocento Sans"/>
                <a:ea typeface="Quattrocento Sans"/>
                <a:cs typeface="Quattrocento Sans"/>
                <a:sym typeface="Quattrocento Sans"/>
              </a:rPr>
              <a:t>CIFI - Certified Information Forensics Investigator, SPEKTOR &amp; UFED.</a:t>
            </a:r>
            <a:endParaRPr/>
          </a:p>
          <a:p>
            <a:pPr marL="171450" marR="0" lvl="0" indent="-171450" algn="l" rtl="0">
              <a:spcBef>
                <a:spcPts val="0"/>
              </a:spcBef>
              <a:spcAft>
                <a:spcPts val="0"/>
              </a:spcAft>
              <a:buClr>
                <a:srgbClr val="0070C0"/>
              </a:buClr>
              <a:buSzPts val="1100"/>
              <a:buFont typeface="Arial"/>
              <a:buChar char="•"/>
            </a:pPr>
            <a:r>
              <a:rPr lang="it-IT" sz="1100">
                <a:solidFill>
                  <a:srgbClr val="0070C0"/>
                </a:solidFill>
                <a:latin typeface="Quattrocento Sans"/>
                <a:ea typeface="Quattrocento Sans"/>
                <a:cs typeface="Quattrocento Sans"/>
                <a:sym typeface="Quattrocento Sans"/>
              </a:rPr>
              <a:t>ECSO (European Cyber Security Organization) – Founder Member.</a:t>
            </a:r>
            <a:endParaRPr/>
          </a:p>
          <a:p>
            <a:pPr marL="171450" marR="0" lvl="0" indent="-171450" algn="l" rtl="0">
              <a:spcBef>
                <a:spcPts val="0"/>
              </a:spcBef>
              <a:spcAft>
                <a:spcPts val="0"/>
              </a:spcAft>
              <a:buClr>
                <a:srgbClr val="0070C0"/>
              </a:buClr>
              <a:buSzPts val="1100"/>
              <a:buFont typeface="Arial"/>
              <a:buChar char="•"/>
            </a:pPr>
            <a:r>
              <a:rPr lang="it-IT" sz="1100">
                <a:solidFill>
                  <a:srgbClr val="0070C0"/>
                </a:solidFill>
                <a:latin typeface="Quattrocento Sans"/>
                <a:ea typeface="Quattrocento Sans"/>
                <a:cs typeface="Quattrocento Sans"/>
                <a:sym typeface="Quattrocento Sans"/>
              </a:rPr>
              <a:t>Cyber Security Advisor, Senior Digital Forensics Consultant &amp; Cyber Intelligence Investigations</a:t>
            </a:r>
            <a:endParaRPr/>
          </a:p>
          <a:p>
            <a:pPr marL="171450" marR="0" lvl="0" indent="-171450" algn="l" rtl="0">
              <a:spcBef>
                <a:spcPts val="0"/>
              </a:spcBef>
              <a:spcAft>
                <a:spcPts val="0"/>
              </a:spcAft>
              <a:buClr>
                <a:srgbClr val="0070C0"/>
              </a:buClr>
              <a:buSzPts val="1100"/>
              <a:buFont typeface="Arial"/>
              <a:buChar char="•"/>
            </a:pPr>
            <a:r>
              <a:rPr lang="it-IT" sz="1100">
                <a:solidFill>
                  <a:srgbClr val="0070C0"/>
                </a:solidFill>
                <a:latin typeface="Quattrocento Sans"/>
                <a:ea typeface="Quattrocento Sans"/>
                <a:cs typeface="Quattrocento Sans"/>
                <a:sym typeface="Quattrocento Sans"/>
              </a:rPr>
              <a:t>Founder Security Brokers Scpa</a:t>
            </a:r>
            <a:endParaRPr/>
          </a:p>
        </p:txBody>
      </p:sp>
      <p:pic>
        <p:nvPicPr>
          <p:cNvPr id="29" name="Google Shape;29;p2" descr="Courage - Cybercrime and Cyberterrorism European Research Agenda"/>
          <p:cNvPicPr preferRelativeResize="0"/>
          <p:nvPr/>
        </p:nvPicPr>
        <p:blipFill rotWithShape="1">
          <a:blip r:embed="rId3">
            <a:alphaModFix/>
          </a:blip>
          <a:srcRect/>
          <a:stretch/>
        </p:blipFill>
        <p:spPr>
          <a:xfrm>
            <a:off x="11077460" y="2441033"/>
            <a:ext cx="736928" cy="470815"/>
          </a:xfrm>
          <a:prstGeom prst="rect">
            <a:avLst/>
          </a:prstGeom>
          <a:noFill/>
          <a:ln>
            <a:noFill/>
          </a:ln>
        </p:spPr>
      </p:pic>
      <p:pic>
        <p:nvPicPr>
          <p:cNvPr id="30" name="Google Shape;30;p2" descr="IISFA.jpg"/>
          <p:cNvPicPr preferRelativeResize="0"/>
          <p:nvPr/>
        </p:nvPicPr>
        <p:blipFill rotWithShape="1">
          <a:blip r:embed="rId4">
            <a:alphaModFix/>
          </a:blip>
          <a:srcRect/>
          <a:stretch/>
        </p:blipFill>
        <p:spPr>
          <a:xfrm>
            <a:off x="8784830" y="3149737"/>
            <a:ext cx="571801" cy="558836"/>
          </a:xfrm>
          <a:prstGeom prst="rect">
            <a:avLst/>
          </a:prstGeom>
          <a:noFill/>
          <a:ln>
            <a:noFill/>
          </a:ln>
        </p:spPr>
      </p:pic>
      <p:pic>
        <p:nvPicPr>
          <p:cNvPr id="31" name="Google Shape;31;p2" descr="ING.logo.jpg"/>
          <p:cNvPicPr preferRelativeResize="0"/>
          <p:nvPr/>
        </p:nvPicPr>
        <p:blipFill rotWithShape="1">
          <a:blip r:embed="rId5">
            <a:alphaModFix/>
          </a:blip>
          <a:srcRect/>
          <a:stretch/>
        </p:blipFill>
        <p:spPr>
          <a:xfrm>
            <a:off x="10139014" y="2446492"/>
            <a:ext cx="459897" cy="459897"/>
          </a:xfrm>
          <a:prstGeom prst="rect">
            <a:avLst/>
          </a:prstGeom>
          <a:noFill/>
          <a:ln>
            <a:noFill/>
          </a:ln>
        </p:spPr>
      </p:pic>
      <p:pic>
        <p:nvPicPr>
          <p:cNvPr id="32" name="Google Shape;32;p2" descr="Image result for ecso"/>
          <p:cNvPicPr preferRelativeResize="0"/>
          <p:nvPr/>
        </p:nvPicPr>
        <p:blipFill rotWithShape="1">
          <a:blip r:embed="rId6">
            <a:alphaModFix/>
          </a:blip>
          <a:srcRect/>
          <a:stretch/>
        </p:blipFill>
        <p:spPr>
          <a:xfrm>
            <a:off x="10664779" y="4662639"/>
            <a:ext cx="1155202" cy="376652"/>
          </a:xfrm>
          <a:prstGeom prst="rect">
            <a:avLst/>
          </a:prstGeom>
          <a:noFill/>
          <a:ln>
            <a:noFill/>
          </a:ln>
        </p:spPr>
      </p:pic>
      <p:pic>
        <p:nvPicPr>
          <p:cNvPr id="33" name="Google Shape;33;p2" descr="ITU-Logo.jpg"/>
          <p:cNvPicPr preferRelativeResize="0"/>
          <p:nvPr/>
        </p:nvPicPr>
        <p:blipFill rotWithShape="1">
          <a:blip r:embed="rId7">
            <a:alphaModFix/>
          </a:blip>
          <a:srcRect/>
          <a:stretch/>
        </p:blipFill>
        <p:spPr>
          <a:xfrm>
            <a:off x="8784830" y="1644336"/>
            <a:ext cx="1007134" cy="410086"/>
          </a:xfrm>
          <a:prstGeom prst="rect">
            <a:avLst/>
          </a:prstGeom>
          <a:noFill/>
          <a:ln>
            <a:noFill/>
          </a:ln>
        </p:spPr>
      </p:pic>
      <p:pic>
        <p:nvPicPr>
          <p:cNvPr id="34" name="Google Shape;34;p2"/>
          <p:cNvPicPr preferRelativeResize="0"/>
          <p:nvPr/>
        </p:nvPicPr>
        <p:blipFill rotWithShape="1">
          <a:blip r:embed="rId8">
            <a:alphaModFix/>
          </a:blip>
          <a:srcRect/>
          <a:stretch/>
        </p:blipFill>
        <p:spPr>
          <a:xfrm>
            <a:off x="10254374" y="3836679"/>
            <a:ext cx="1585759" cy="394393"/>
          </a:xfrm>
          <a:prstGeom prst="rect">
            <a:avLst/>
          </a:prstGeom>
          <a:noFill/>
          <a:ln>
            <a:noFill/>
          </a:ln>
        </p:spPr>
      </p:pic>
      <p:pic>
        <p:nvPicPr>
          <p:cNvPr id="35" name="Google Shape;35;p2" descr="2000px-NATO_OTAN_portrait_logo.svg.png"/>
          <p:cNvPicPr preferRelativeResize="0"/>
          <p:nvPr/>
        </p:nvPicPr>
        <p:blipFill rotWithShape="1">
          <a:blip r:embed="rId9">
            <a:alphaModFix/>
          </a:blip>
          <a:srcRect/>
          <a:stretch/>
        </p:blipFill>
        <p:spPr>
          <a:xfrm>
            <a:off x="8855987" y="4214340"/>
            <a:ext cx="430557" cy="824951"/>
          </a:xfrm>
          <a:prstGeom prst="rect">
            <a:avLst/>
          </a:prstGeom>
          <a:noFill/>
          <a:ln>
            <a:noFill/>
          </a:ln>
        </p:spPr>
      </p:pic>
      <p:pic>
        <p:nvPicPr>
          <p:cNvPr id="36" name="Google Shape;36;p2" descr="1200px-INTERPOL_Logo.svg.png"/>
          <p:cNvPicPr preferRelativeResize="0"/>
          <p:nvPr/>
        </p:nvPicPr>
        <p:blipFill rotWithShape="1">
          <a:blip r:embed="rId10">
            <a:alphaModFix/>
          </a:blip>
          <a:srcRect/>
          <a:stretch/>
        </p:blipFill>
        <p:spPr>
          <a:xfrm>
            <a:off x="9674044" y="4387466"/>
            <a:ext cx="706222" cy="644811"/>
          </a:xfrm>
          <a:prstGeom prst="rect">
            <a:avLst/>
          </a:prstGeom>
          <a:noFill/>
          <a:ln>
            <a:noFill/>
          </a:ln>
        </p:spPr>
      </p:pic>
      <p:pic>
        <p:nvPicPr>
          <p:cNvPr id="37" name="Google Shape;37;p2" descr="HTCC.gif"/>
          <p:cNvPicPr preferRelativeResize="0"/>
          <p:nvPr/>
        </p:nvPicPr>
        <p:blipFill rotWithShape="1">
          <a:blip r:embed="rId11">
            <a:alphaModFix/>
          </a:blip>
          <a:srcRect/>
          <a:stretch/>
        </p:blipFill>
        <p:spPr>
          <a:xfrm>
            <a:off x="10027155" y="3307016"/>
            <a:ext cx="1812978" cy="244278"/>
          </a:xfrm>
          <a:prstGeom prst="rect">
            <a:avLst/>
          </a:prstGeom>
          <a:noFill/>
          <a:ln>
            <a:noFill/>
          </a:ln>
        </p:spPr>
      </p:pic>
      <p:pic>
        <p:nvPicPr>
          <p:cNvPr id="38" name="Google Shape;38;p2" descr="CIFI.jpg"/>
          <p:cNvPicPr preferRelativeResize="0"/>
          <p:nvPr/>
        </p:nvPicPr>
        <p:blipFill rotWithShape="1">
          <a:blip r:embed="rId12">
            <a:alphaModFix/>
          </a:blip>
          <a:srcRect/>
          <a:stretch/>
        </p:blipFill>
        <p:spPr>
          <a:xfrm>
            <a:off x="10027155" y="1687853"/>
            <a:ext cx="823585" cy="348676"/>
          </a:xfrm>
          <a:prstGeom prst="rect">
            <a:avLst/>
          </a:prstGeom>
          <a:noFill/>
          <a:ln>
            <a:noFill/>
          </a:ln>
        </p:spPr>
      </p:pic>
      <p:pic>
        <p:nvPicPr>
          <p:cNvPr id="39" name="Google Shape;39;p2" descr="Risultati immagini per resecurity"/>
          <p:cNvPicPr preferRelativeResize="0"/>
          <p:nvPr/>
        </p:nvPicPr>
        <p:blipFill rotWithShape="1">
          <a:blip r:embed="rId13">
            <a:alphaModFix/>
          </a:blip>
          <a:srcRect/>
          <a:stretch/>
        </p:blipFill>
        <p:spPr>
          <a:xfrm>
            <a:off x="8855987" y="2465938"/>
            <a:ext cx="804479" cy="421004"/>
          </a:xfrm>
          <a:prstGeom prst="rect">
            <a:avLst/>
          </a:prstGeom>
          <a:noFill/>
          <a:ln>
            <a:noFill/>
          </a:ln>
        </p:spPr>
      </p:pic>
      <p:pic>
        <p:nvPicPr>
          <p:cNvPr id="40" name="Google Shape;40;p2"/>
          <p:cNvPicPr preferRelativeResize="0"/>
          <p:nvPr/>
        </p:nvPicPr>
        <p:blipFill rotWithShape="1">
          <a:blip r:embed="rId14">
            <a:alphaModFix/>
          </a:blip>
          <a:srcRect/>
          <a:stretch/>
        </p:blipFill>
        <p:spPr>
          <a:xfrm>
            <a:off x="553156" y="1701991"/>
            <a:ext cx="1227554" cy="1253655"/>
          </a:xfrm>
          <a:prstGeom prst="roundRect">
            <a:avLst>
              <a:gd name="adj" fmla="val 16667"/>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0"/>
          <p:cNvSpPr txBox="1"/>
          <p:nvPr/>
        </p:nvSpPr>
        <p:spPr>
          <a:xfrm>
            <a:off x="553156" y="234072"/>
            <a:ext cx="784458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Privacy By Default e By Design – Art. 25</a:t>
            </a:r>
            <a:endParaRPr/>
          </a:p>
        </p:txBody>
      </p:sp>
      <p:pic>
        <p:nvPicPr>
          <p:cNvPr id="165" name="Google Shape;165;p20" descr="F:\CONVENTIONS\___IMAGES\GDPR per slides etc\SLDC GDPR SW.png"/>
          <p:cNvPicPr preferRelativeResize="0"/>
          <p:nvPr/>
        </p:nvPicPr>
        <p:blipFill rotWithShape="1">
          <a:blip r:embed="rId3">
            <a:alphaModFix/>
          </a:blip>
          <a:srcRect/>
          <a:stretch/>
        </p:blipFill>
        <p:spPr>
          <a:xfrm>
            <a:off x="3421893" y="1482579"/>
            <a:ext cx="5348214" cy="389284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1"/>
          <p:cNvSpPr txBox="1"/>
          <p:nvPr/>
        </p:nvSpPr>
        <p:spPr>
          <a:xfrm>
            <a:off x="553156" y="234072"/>
            <a:ext cx="570463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Il dato personale: definizioni</a:t>
            </a:r>
            <a:endParaRPr/>
          </a:p>
        </p:txBody>
      </p:sp>
      <p:sp>
        <p:nvSpPr>
          <p:cNvPr id="171" name="Google Shape;171;p21"/>
          <p:cNvSpPr txBox="1"/>
          <p:nvPr/>
        </p:nvSpPr>
        <p:spPr>
          <a:xfrm>
            <a:off x="553155" y="1946266"/>
            <a:ext cx="10755547" cy="120032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a:t>
            </a:r>
            <a:r>
              <a:rPr lang="it-IT" sz="1800" b="1">
                <a:solidFill>
                  <a:srgbClr val="0070C0"/>
                </a:solidFill>
                <a:latin typeface="Quattrocento Sans"/>
                <a:ea typeface="Quattrocento Sans"/>
                <a:cs typeface="Quattrocento Sans"/>
                <a:sym typeface="Quattrocento Sans"/>
              </a:rPr>
              <a:t>FEDERPRIVACY</a:t>
            </a:r>
            <a:r>
              <a:rPr lang="it-IT" sz="1800">
                <a:solidFill>
                  <a:srgbClr val="0070C0"/>
                </a:solidFill>
                <a:latin typeface="Quattrocento Sans"/>
                <a:ea typeface="Quattrocento Sans"/>
                <a:cs typeface="Quattrocento Sans"/>
                <a:sym typeface="Quattrocento Sans"/>
              </a:rPr>
              <a:t>»: Per </a:t>
            </a:r>
            <a:r>
              <a:rPr lang="it-IT" sz="1800" b="1">
                <a:solidFill>
                  <a:srgbClr val="0070C0"/>
                </a:solidFill>
                <a:latin typeface="Quattrocento Sans"/>
                <a:ea typeface="Quattrocento Sans"/>
                <a:cs typeface="Quattrocento Sans"/>
                <a:sym typeface="Quattrocento Sans"/>
              </a:rPr>
              <a:t>dato personale </a:t>
            </a:r>
            <a:r>
              <a:rPr lang="it-IT" sz="1800">
                <a:solidFill>
                  <a:srgbClr val="0070C0"/>
                </a:solidFill>
                <a:latin typeface="Quattrocento Sans"/>
                <a:ea typeface="Quattrocento Sans"/>
                <a:cs typeface="Quattrocento Sans"/>
                <a:sym typeface="Quattrocento Sans"/>
              </a:rPr>
              <a:t>Si intende qualunque informazione relativa a persona fisica, persona giuridica, ente o associazione, identificati o identificabili, anche indirettamente, mediante riferimento a qualsiasi altra informazione, ivi compreso un numero di identificazione personale. Si considera tale il dato oggettivo, ma anche il dato valutativo.</a:t>
            </a:r>
            <a:endParaRPr sz="1800">
              <a:solidFill>
                <a:srgbClr val="0070C0"/>
              </a:solidFill>
              <a:latin typeface="Quattrocento Sans"/>
              <a:ea typeface="Quattrocento Sans"/>
              <a:cs typeface="Quattrocento Sans"/>
              <a:sym typeface="Quattrocen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p:nvPr/>
        </p:nvSpPr>
        <p:spPr>
          <a:xfrm>
            <a:off x="553156" y="234072"/>
            <a:ext cx="570463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Il dato personale: definizioni</a:t>
            </a:r>
            <a:endParaRPr/>
          </a:p>
        </p:txBody>
      </p:sp>
      <p:sp>
        <p:nvSpPr>
          <p:cNvPr id="177" name="Google Shape;177;p22"/>
          <p:cNvSpPr txBox="1"/>
          <p:nvPr/>
        </p:nvSpPr>
        <p:spPr>
          <a:xfrm>
            <a:off x="1345677" y="1426779"/>
            <a:ext cx="2179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22"/>
          <p:cNvSpPr txBox="1"/>
          <p:nvPr/>
        </p:nvSpPr>
        <p:spPr>
          <a:xfrm>
            <a:off x="553155" y="1330444"/>
            <a:ext cx="11128771" cy="3970318"/>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a:t>
            </a:r>
            <a:r>
              <a:rPr lang="it-IT" sz="1800" b="1">
                <a:solidFill>
                  <a:srgbClr val="0070C0"/>
                </a:solidFill>
                <a:latin typeface="Quattrocento Sans"/>
                <a:ea typeface="Quattrocento Sans"/>
                <a:cs typeface="Quattrocento Sans"/>
                <a:sym typeface="Quattrocento Sans"/>
              </a:rPr>
              <a:t>GARANTE PRIVACY</a:t>
            </a:r>
            <a:r>
              <a:rPr lang="it-IT" sz="1800">
                <a:solidFill>
                  <a:srgbClr val="0070C0"/>
                </a:solidFill>
                <a:latin typeface="Quattrocento Sans"/>
                <a:ea typeface="Quattrocento Sans"/>
                <a:cs typeface="Quattrocento Sans"/>
                <a:sym typeface="Quattrocento Sans"/>
              </a:rPr>
              <a:t>»: Sono </a:t>
            </a:r>
            <a:r>
              <a:rPr lang="it-IT" sz="1800" b="1">
                <a:solidFill>
                  <a:srgbClr val="0070C0"/>
                </a:solidFill>
                <a:latin typeface="Quattrocento Sans"/>
                <a:ea typeface="Quattrocento Sans"/>
                <a:cs typeface="Quattrocento Sans"/>
                <a:sym typeface="Quattrocento Sans"/>
              </a:rPr>
              <a:t>dati personali</a:t>
            </a:r>
            <a:r>
              <a:rPr lang="it-IT" sz="1800">
                <a:solidFill>
                  <a:srgbClr val="0070C0"/>
                </a:solidFill>
                <a:latin typeface="Quattrocento Sans"/>
                <a:ea typeface="Quattrocento Sans"/>
                <a:cs typeface="Quattrocento Sans"/>
                <a:sym typeface="Quattrocento Sans"/>
              </a:rPr>
              <a:t> le informazioni che identificano o rendono identificabile, </a:t>
            </a:r>
            <a:r>
              <a:rPr lang="it-IT" sz="1800" b="1">
                <a:solidFill>
                  <a:srgbClr val="0070C0"/>
                </a:solidFill>
                <a:latin typeface="Quattrocento Sans"/>
                <a:ea typeface="Quattrocento Sans"/>
                <a:cs typeface="Quattrocento Sans"/>
                <a:sym typeface="Quattrocento Sans"/>
              </a:rPr>
              <a:t>direttamente o indirettamente</a:t>
            </a:r>
            <a:r>
              <a:rPr lang="it-IT" sz="1800">
                <a:solidFill>
                  <a:srgbClr val="0070C0"/>
                </a:solidFill>
                <a:latin typeface="Quattrocento Sans"/>
                <a:ea typeface="Quattrocento Sans"/>
                <a:cs typeface="Quattrocento Sans"/>
                <a:sym typeface="Quattrocento Sans"/>
              </a:rPr>
              <a:t>, una persona fisica e che possono fornire informazioni sulle sue caratteristiche, le sue abitudini, il suo stile di vita, le sue relazioni personali, il suo stato di salute, la sua situazione economica, ecc..</a:t>
            </a:r>
            <a:endParaRPr/>
          </a:p>
          <a:p>
            <a:pPr marL="285750" marR="0" lvl="0" indent="-171450" algn="just" rtl="0">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285750" marR="0" lvl="0" indent="-285750" algn="just"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Particolarmente importanti sono:</a:t>
            </a:r>
            <a:endParaRPr/>
          </a:p>
          <a:p>
            <a:pPr marL="285750" marR="0" lvl="0" indent="-171450" algn="just" rtl="0">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742950" marR="0" lvl="1" indent="-285750" algn="just" rtl="0">
              <a:spcBef>
                <a:spcPts val="0"/>
              </a:spcBef>
              <a:spcAft>
                <a:spcPts val="0"/>
              </a:spcAft>
              <a:buClr>
                <a:srgbClr val="0070C0"/>
              </a:buClr>
              <a:buSzPts val="1800"/>
              <a:buFont typeface="Courier New"/>
              <a:buChar char="o"/>
            </a:pPr>
            <a:r>
              <a:rPr lang="it-IT" sz="1800" b="0" i="0" u="none" strike="noStrike" cap="none">
                <a:solidFill>
                  <a:srgbClr val="0070C0"/>
                </a:solidFill>
                <a:latin typeface="Quattrocento Sans"/>
                <a:ea typeface="Quattrocento Sans"/>
                <a:cs typeface="Quattrocento Sans"/>
                <a:sym typeface="Quattrocento Sans"/>
              </a:rPr>
              <a:t>i </a:t>
            </a:r>
            <a:r>
              <a:rPr lang="it-IT" sz="1800" b="1" i="0" u="none" strike="noStrike" cap="none">
                <a:solidFill>
                  <a:srgbClr val="0070C0"/>
                </a:solidFill>
                <a:latin typeface="Quattrocento Sans"/>
                <a:ea typeface="Quattrocento Sans"/>
                <a:cs typeface="Quattrocento Sans"/>
                <a:sym typeface="Quattrocento Sans"/>
              </a:rPr>
              <a:t>dati che permettono l'identificazione diretta</a:t>
            </a:r>
            <a:r>
              <a:rPr lang="it-IT" sz="1800" b="0" i="0" u="none" strike="noStrike" cap="none">
                <a:solidFill>
                  <a:srgbClr val="0070C0"/>
                </a:solidFill>
                <a:latin typeface="Quattrocento Sans"/>
                <a:ea typeface="Quattrocento Sans"/>
                <a:cs typeface="Quattrocento Sans"/>
                <a:sym typeface="Quattrocento Sans"/>
              </a:rPr>
              <a:t> - come i dati anagrafici (ad esempio: nome e cognome), le immagini, ecc. - e i </a:t>
            </a:r>
            <a:r>
              <a:rPr lang="it-IT" sz="1800" b="1" i="0" u="none" strike="noStrike" cap="none">
                <a:solidFill>
                  <a:srgbClr val="0070C0"/>
                </a:solidFill>
                <a:latin typeface="Quattrocento Sans"/>
                <a:ea typeface="Quattrocento Sans"/>
                <a:cs typeface="Quattrocento Sans"/>
                <a:sym typeface="Quattrocento Sans"/>
              </a:rPr>
              <a:t>dati che permettono l'identificazione indiretta</a:t>
            </a:r>
            <a:r>
              <a:rPr lang="it-IT" sz="1800" b="0" i="0" u="none" strike="noStrike" cap="none">
                <a:solidFill>
                  <a:srgbClr val="0070C0"/>
                </a:solidFill>
                <a:latin typeface="Quattrocento Sans"/>
                <a:ea typeface="Quattrocento Sans"/>
                <a:cs typeface="Quattrocento Sans"/>
                <a:sym typeface="Quattrocento Sans"/>
              </a:rPr>
              <a:t>, come un numero di identificazione (ad esempio, il codice fiscale, l'indirizzo IP, il numero di targa);</a:t>
            </a:r>
            <a:endParaRPr/>
          </a:p>
          <a:p>
            <a:pPr marL="742950" marR="0" lvl="1" indent="-285750" algn="just" rtl="0">
              <a:spcBef>
                <a:spcPts val="0"/>
              </a:spcBef>
              <a:spcAft>
                <a:spcPts val="0"/>
              </a:spcAft>
              <a:buClr>
                <a:srgbClr val="0070C0"/>
              </a:buClr>
              <a:buSzPts val="1800"/>
              <a:buFont typeface="Courier New"/>
              <a:buChar char="o"/>
            </a:pPr>
            <a:r>
              <a:rPr lang="it-IT" sz="1800" b="0" i="0" u="none" strike="noStrike" cap="none">
                <a:solidFill>
                  <a:srgbClr val="0070C0"/>
                </a:solidFill>
                <a:latin typeface="Quattrocento Sans"/>
                <a:ea typeface="Quattrocento Sans"/>
                <a:cs typeface="Quattrocento Sans"/>
                <a:sym typeface="Quattrocento Sans"/>
              </a:rPr>
              <a:t>i </a:t>
            </a:r>
            <a:r>
              <a:rPr lang="it-IT" sz="1800" b="1" i="0" u="none" strike="noStrike" cap="none">
                <a:solidFill>
                  <a:srgbClr val="0070C0"/>
                </a:solidFill>
                <a:latin typeface="Quattrocento Sans"/>
                <a:ea typeface="Quattrocento Sans"/>
                <a:cs typeface="Quattrocento Sans"/>
                <a:sym typeface="Quattrocento Sans"/>
              </a:rPr>
              <a:t>dati rientranti in particolari categorie</a:t>
            </a:r>
            <a:r>
              <a:rPr lang="it-IT" sz="1800" b="0" i="0" u="none" strike="noStrike" cap="none">
                <a:solidFill>
                  <a:srgbClr val="0070C0"/>
                </a:solidFill>
                <a:latin typeface="Quattrocento Sans"/>
                <a:ea typeface="Quattrocento Sans"/>
                <a:cs typeface="Quattrocento Sans"/>
                <a:sym typeface="Quattrocento Sans"/>
              </a:rPr>
              <a:t>: si tratta dei dati c.d. "sensibili", cioè quelli che rivelano l'origine razziale od etnica, le convinzioni religiose, filosofiche, le opinioni politiche, l'appartenenza sindacale, relativi alla salute, alla vita o all'orientamento sessuale. Il Regolamento (UE) 2016/679 (articolo 9) ha incluso nella nozione anche i dati genetici e i dati biometrici;</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txBox="1"/>
          <p:nvPr/>
        </p:nvSpPr>
        <p:spPr>
          <a:xfrm>
            <a:off x="553156" y="234072"/>
            <a:ext cx="570463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Il dato personale: definizioni</a:t>
            </a:r>
            <a:endParaRPr/>
          </a:p>
        </p:txBody>
      </p:sp>
      <p:sp>
        <p:nvSpPr>
          <p:cNvPr id="184" name="Google Shape;184;p23"/>
          <p:cNvSpPr txBox="1"/>
          <p:nvPr/>
        </p:nvSpPr>
        <p:spPr>
          <a:xfrm>
            <a:off x="1345677" y="1426779"/>
            <a:ext cx="2179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185;p23"/>
          <p:cNvSpPr txBox="1"/>
          <p:nvPr/>
        </p:nvSpPr>
        <p:spPr>
          <a:xfrm>
            <a:off x="553155" y="1611445"/>
            <a:ext cx="11082117" cy="2862322"/>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i </a:t>
            </a:r>
            <a:r>
              <a:rPr lang="it-IT" sz="1800" b="1">
                <a:solidFill>
                  <a:srgbClr val="0070C0"/>
                </a:solidFill>
                <a:latin typeface="Quattrocento Sans"/>
                <a:ea typeface="Quattrocento Sans"/>
                <a:cs typeface="Quattrocento Sans"/>
                <a:sym typeface="Quattrocento Sans"/>
              </a:rPr>
              <a:t>dati relativi a condanne penali e reati</a:t>
            </a:r>
            <a:r>
              <a:rPr lang="it-IT" sz="1800">
                <a:solidFill>
                  <a:srgbClr val="0070C0"/>
                </a:solidFill>
                <a:latin typeface="Quattrocento Sans"/>
                <a:ea typeface="Quattrocento Sans"/>
                <a:cs typeface="Quattrocento Sans"/>
                <a:sym typeface="Quattrocento Sans"/>
              </a:rPr>
              <a:t>: si tratta dei dati c.d. </a:t>
            </a:r>
            <a:r>
              <a:rPr lang="it-IT" sz="1800" i="1">
                <a:solidFill>
                  <a:srgbClr val="0070C0"/>
                </a:solidFill>
                <a:latin typeface="Quattrocento Sans"/>
                <a:ea typeface="Quattrocento Sans"/>
                <a:cs typeface="Quattrocento Sans"/>
                <a:sym typeface="Quattrocento Sans"/>
              </a:rPr>
              <a:t>"giudiziari"</a:t>
            </a:r>
            <a:r>
              <a:rPr lang="it-IT" sz="1800">
                <a:solidFill>
                  <a:srgbClr val="0070C0"/>
                </a:solidFill>
                <a:latin typeface="Quattrocento Sans"/>
                <a:ea typeface="Quattrocento Sans"/>
                <a:cs typeface="Quattrocento Sans"/>
                <a:sym typeface="Quattrocento Sans"/>
              </a:rPr>
              <a:t>, cioè quelli che possono rivelare l'esistenza di determinati provvedimenti giudiziari soggetti ad iscrizione nel casellario giudiziale (ad esempio, i provvedimenti penali di condanna definitivi, la liberazione condizionale, il divieto od obbligo di soggiorno, le misure alternative alla detenzione) o la qualità di imputato o di indagato. Il </a:t>
            </a:r>
            <a:r>
              <a:rPr lang="it-IT" sz="1800" b="1" u="sng">
                <a:solidFill>
                  <a:srgbClr val="0070C0"/>
                </a:solidFill>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Regolamento (UE) 2016/679</a:t>
            </a:r>
            <a:r>
              <a:rPr lang="it-IT" sz="1800" b="1">
                <a:solidFill>
                  <a:srgbClr val="0070C0"/>
                </a:solidFill>
                <a:latin typeface="Quattrocento Sans"/>
                <a:ea typeface="Quattrocento Sans"/>
                <a:cs typeface="Quattrocento Sans"/>
                <a:sym typeface="Quattrocento Sans"/>
              </a:rPr>
              <a:t> </a:t>
            </a:r>
            <a:r>
              <a:rPr lang="it-IT" sz="1800">
                <a:solidFill>
                  <a:srgbClr val="0070C0"/>
                </a:solidFill>
                <a:latin typeface="Quattrocento Sans"/>
                <a:ea typeface="Quattrocento Sans"/>
                <a:cs typeface="Quattrocento Sans"/>
                <a:sym typeface="Quattrocento Sans"/>
              </a:rPr>
              <a:t>(articolo 10) ricomprende in tale nozione i dati relativi alle condanne penali e ai reati o a connesse misure di sicurezza.</a:t>
            </a:r>
            <a:endParaRPr/>
          </a:p>
          <a:p>
            <a:pPr marL="342900" marR="0" lvl="0" indent="-228600" algn="just" rtl="0">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342900" marR="0" lvl="0" indent="-342900" algn="just"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Con l'evoluzione delle nuove tecnologie, </a:t>
            </a:r>
            <a:r>
              <a:rPr lang="it-IT" sz="1800" b="1">
                <a:solidFill>
                  <a:srgbClr val="0070C0"/>
                </a:solidFill>
                <a:latin typeface="Quattrocento Sans"/>
                <a:ea typeface="Quattrocento Sans"/>
                <a:cs typeface="Quattrocento Sans"/>
                <a:sym typeface="Quattrocento Sans"/>
              </a:rPr>
              <a:t>altri dati personali </a:t>
            </a:r>
            <a:r>
              <a:rPr lang="it-IT" sz="1800">
                <a:solidFill>
                  <a:srgbClr val="0070C0"/>
                </a:solidFill>
                <a:latin typeface="Quattrocento Sans"/>
                <a:ea typeface="Quattrocento Sans"/>
                <a:cs typeface="Quattrocento Sans"/>
                <a:sym typeface="Quattrocento Sans"/>
              </a:rPr>
              <a:t>hanno assunto un ruolo significativo, come </a:t>
            </a:r>
            <a:r>
              <a:rPr lang="it-IT" sz="1800" b="1">
                <a:solidFill>
                  <a:srgbClr val="0070C0"/>
                </a:solidFill>
                <a:latin typeface="Quattrocento Sans"/>
                <a:ea typeface="Quattrocento Sans"/>
                <a:cs typeface="Quattrocento Sans"/>
                <a:sym typeface="Quattrocento Sans"/>
              </a:rPr>
              <a:t>quelli relativi alle comunicazioni elettroniche</a:t>
            </a:r>
            <a:r>
              <a:rPr lang="it-IT" sz="1800">
                <a:solidFill>
                  <a:srgbClr val="0070C0"/>
                </a:solidFill>
                <a:latin typeface="Quattrocento Sans"/>
                <a:ea typeface="Quattrocento Sans"/>
                <a:cs typeface="Quattrocento Sans"/>
                <a:sym typeface="Quattrocento Sans"/>
              </a:rPr>
              <a:t> (via Internet o telefono) e </a:t>
            </a:r>
            <a:r>
              <a:rPr lang="it-IT" sz="1800" b="1">
                <a:solidFill>
                  <a:srgbClr val="0070C0"/>
                </a:solidFill>
                <a:latin typeface="Quattrocento Sans"/>
                <a:ea typeface="Quattrocento Sans"/>
                <a:cs typeface="Quattrocento Sans"/>
                <a:sym typeface="Quattrocento Sans"/>
              </a:rPr>
              <a:t>quelli che consentono la geolocalizzazione</a:t>
            </a:r>
            <a:r>
              <a:rPr lang="it-IT" sz="1800">
                <a:solidFill>
                  <a:srgbClr val="0070C0"/>
                </a:solidFill>
                <a:latin typeface="Quattrocento Sans"/>
                <a:ea typeface="Quattrocento Sans"/>
                <a:cs typeface="Quattrocento Sans"/>
                <a:sym typeface="Quattrocento Sans"/>
              </a:rPr>
              <a:t>, fornendo informazioni sui luoghi frequentati e sugli spostamenti.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4"/>
          <p:cNvSpPr txBox="1"/>
          <p:nvPr/>
        </p:nvSpPr>
        <p:spPr>
          <a:xfrm>
            <a:off x="553156" y="234072"/>
            <a:ext cx="625177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Perché la privacy è importante?</a:t>
            </a:r>
            <a:endParaRPr/>
          </a:p>
        </p:txBody>
      </p:sp>
      <p:sp>
        <p:nvSpPr>
          <p:cNvPr id="191" name="Google Shape;191;p24"/>
          <p:cNvSpPr txBox="1"/>
          <p:nvPr/>
        </p:nvSpPr>
        <p:spPr>
          <a:xfrm>
            <a:off x="1345677" y="1426779"/>
            <a:ext cx="2179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192;p24"/>
          <p:cNvSpPr txBox="1"/>
          <p:nvPr/>
        </p:nvSpPr>
        <p:spPr>
          <a:xfrm>
            <a:off x="2524896" y="2066643"/>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93" name="Google Shape;193;p24"/>
          <p:cNvPicPr preferRelativeResize="0"/>
          <p:nvPr/>
        </p:nvPicPr>
        <p:blipFill rotWithShape="1">
          <a:blip r:embed="rId3">
            <a:alphaModFix/>
          </a:blip>
          <a:srcRect/>
          <a:stretch/>
        </p:blipFill>
        <p:spPr>
          <a:xfrm>
            <a:off x="5002346" y="2404042"/>
            <a:ext cx="5093376" cy="3292153"/>
          </a:xfrm>
          <a:prstGeom prst="rect">
            <a:avLst/>
          </a:prstGeom>
          <a:noFill/>
          <a:ln>
            <a:noFill/>
          </a:ln>
        </p:spPr>
      </p:pic>
      <p:pic>
        <p:nvPicPr>
          <p:cNvPr id="194" name="Google Shape;194;p24"/>
          <p:cNvPicPr preferRelativeResize="0"/>
          <p:nvPr/>
        </p:nvPicPr>
        <p:blipFill rotWithShape="1">
          <a:blip r:embed="rId4">
            <a:alphaModFix/>
          </a:blip>
          <a:srcRect/>
          <a:stretch/>
        </p:blipFill>
        <p:spPr>
          <a:xfrm>
            <a:off x="553156" y="1611445"/>
            <a:ext cx="4449190" cy="276936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500"/>
                                        <p:tgtEl>
                                          <p:spTgt spid="19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3"/>
                                        </p:tgtEl>
                                        <p:attrNameLst>
                                          <p:attrName>style.visibility</p:attrName>
                                        </p:attrNameLst>
                                      </p:cBhvr>
                                      <p:to>
                                        <p:strVal val="visible"/>
                                      </p:to>
                                    </p:set>
                                    <p:animEffect transition="in" filter="fade">
                                      <p:cBhvr>
                                        <p:cTn id="12" dur="2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p:nvPr/>
        </p:nvSpPr>
        <p:spPr>
          <a:xfrm>
            <a:off x="553156" y="234072"/>
            <a:ext cx="267733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Introduzione</a:t>
            </a:r>
            <a:endParaRPr/>
          </a:p>
        </p:txBody>
      </p:sp>
      <p:pic>
        <p:nvPicPr>
          <p:cNvPr id="200" name="Google Shape;200;p25" descr="GDPR Security Management SWASCAN.png"/>
          <p:cNvPicPr preferRelativeResize="0"/>
          <p:nvPr/>
        </p:nvPicPr>
        <p:blipFill rotWithShape="1">
          <a:blip r:embed="rId3">
            <a:alphaModFix/>
          </a:blip>
          <a:srcRect/>
          <a:stretch/>
        </p:blipFill>
        <p:spPr>
          <a:xfrm>
            <a:off x="2673938" y="1166971"/>
            <a:ext cx="6844124" cy="452405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p:nvPr/>
        </p:nvSpPr>
        <p:spPr>
          <a:xfrm>
            <a:off x="553156" y="234072"/>
            <a:ext cx="251703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Data Breach</a:t>
            </a:r>
            <a:endParaRPr/>
          </a:p>
        </p:txBody>
      </p:sp>
      <p:sp>
        <p:nvSpPr>
          <p:cNvPr id="206" name="Google Shape;206;p26"/>
          <p:cNvSpPr txBox="1"/>
          <p:nvPr/>
        </p:nvSpPr>
        <p:spPr>
          <a:xfrm>
            <a:off x="1345677" y="1401676"/>
            <a:ext cx="21671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26"/>
          <p:cNvSpPr txBox="1"/>
          <p:nvPr/>
        </p:nvSpPr>
        <p:spPr>
          <a:xfrm>
            <a:off x="553156" y="1438054"/>
            <a:ext cx="10624917" cy="3416320"/>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Con il termine </a:t>
            </a:r>
            <a:r>
              <a:rPr lang="it-IT" sz="1800" b="1">
                <a:solidFill>
                  <a:srgbClr val="0070C0"/>
                </a:solidFill>
                <a:latin typeface="Quattrocento Sans"/>
                <a:ea typeface="Quattrocento Sans"/>
                <a:cs typeface="Quattrocento Sans"/>
                <a:sym typeface="Quattrocento Sans"/>
              </a:rPr>
              <a:t>data breach</a:t>
            </a:r>
            <a:r>
              <a:rPr lang="it-IT" sz="1800">
                <a:solidFill>
                  <a:srgbClr val="0070C0"/>
                </a:solidFill>
                <a:latin typeface="Quattrocento Sans"/>
                <a:ea typeface="Quattrocento Sans"/>
                <a:cs typeface="Quattrocento Sans"/>
                <a:sym typeface="Quattrocento Sans"/>
              </a:rPr>
              <a:t> si intende un incidente di sicurezza in cui dati sensibili, protetti o riservati vengono consultati, copiati, trasmessi, rubati o utilizzati da un soggetto non autorizzato. Solitamente il data breach si realizza con una divulgazione di dati riservati o confidenziali all’interno di un ambiente privo di misure di sicurezze (da esempio, su web) in maniera involontaria o volontaria. Tale divulgazione può avvenire in seguito a:</a:t>
            </a:r>
            <a:endParaRPr/>
          </a:p>
          <a:p>
            <a:pPr marL="342900" marR="0" lvl="0" indent="-342900" algn="just" rtl="0">
              <a:spcBef>
                <a:spcPts val="0"/>
              </a:spcBef>
              <a:spcAft>
                <a:spcPts val="0"/>
              </a:spcAft>
              <a:buClr>
                <a:srgbClr val="0070C0"/>
              </a:buClr>
              <a:buSzPts val="1800"/>
              <a:buFont typeface="Arial"/>
              <a:buChar char="•"/>
            </a:pPr>
            <a:r>
              <a:rPr lang="it-IT" sz="1800" b="1">
                <a:solidFill>
                  <a:srgbClr val="0070C0"/>
                </a:solidFill>
                <a:latin typeface="Quattrocento Sans"/>
                <a:ea typeface="Quattrocento Sans"/>
                <a:cs typeface="Quattrocento Sans"/>
                <a:sym typeface="Quattrocento Sans"/>
              </a:rPr>
              <a:t>perdita accidentale</a:t>
            </a:r>
            <a:r>
              <a:rPr lang="it-IT" sz="1800">
                <a:solidFill>
                  <a:srgbClr val="0070C0"/>
                </a:solidFill>
                <a:latin typeface="Quattrocento Sans"/>
                <a:ea typeface="Quattrocento Sans"/>
                <a:cs typeface="Quattrocento Sans"/>
                <a:sym typeface="Quattrocento Sans"/>
              </a:rPr>
              <a:t>: ad esempio, data breach causato da smarrimento di una chiavetta USB contenente dati riservati</a:t>
            </a:r>
            <a:endParaRPr/>
          </a:p>
          <a:p>
            <a:pPr marL="342900" marR="0" lvl="0" indent="-342900" algn="just" rtl="0">
              <a:spcBef>
                <a:spcPts val="0"/>
              </a:spcBef>
              <a:spcAft>
                <a:spcPts val="0"/>
              </a:spcAft>
              <a:buClr>
                <a:srgbClr val="0070C0"/>
              </a:buClr>
              <a:buSzPts val="1800"/>
              <a:buFont typeface="Arial"/>
              <a:buChar char="•"/>
            </a:pPr>
            <a:r>
              <a:rPr lang="it-IT" sz="1800" b="1">
                <a:solidFill>
                  <a:srgbClr val="0070C0"/>
                </a:solidFill>
                <a:latin typeface="Quattrocento Sans"/>
                <a:ea typeface="Quattrocento Sans"/>
                <a:cs typeface="Quattrocento Sans"/>
                <a:sym typeface="Quattrocento Sans"/>
              </a:rPr>
              <a:t>furto</a:t>
            </a:r>
            <a:r>
              <a:rPr lang="it-IT" sz="1800">
                <a:solidFill>
                  <a:srgbClr val="0070C0"/>
                </a:solidFill>
                <a:latin typeface="Quattrocento Sans"/>
                <a:ea typeface="Quattrocento Sans"/>
                <a:cs typeface="Quattrocento Sans"/>
                <a:sym typeface="Quattrocento Sans"/>
              </a:rPr>
              <a:t>: ad esempio, data breach causato da furto di un notebook contenente dati confidenziali</a:t>
            </a:r>
            <a:endParaRPr/>
          </a:p>
          <a:p>
            <a:pPr marL="342900" marR="0" lvl="0" indent="-342900" algn="just" rtl="0">
              <a:spcBef>
                <a:spcPts val="0"/>
              </a:spcBef>
              <a:spcAft>
                <a:spcPts val="0"/>
              </a:spcAft>
              <a:buClr>
                <a:srgbClr val="0070C0"/>
              </a:buClr>
              <a:buSzPts val="1800"/>
              <a:buFont typeface="Arial"/>
              <a:buChar char="•"/>
            </a:pPr>
            <a:r>
              <a:rPr lang="it-IT" sz="1800" b="1">
                <a:solidFill>
                  <a:srgbClr val="0070C0"/>
                </a:solidFill>
                <a:latin typeface="Quattrocento Sans"/>
                <a:ea typeface="Quattrocento Sans"/>
                <a:cs typeface="Quattrocento Sans"/>
                <a:sym typeface="Quattrocento Sans"/>
              </a:rPr>
              <a:t>infedeltà aziendal</a:t>
            </a:r>
            <a:r>
              <a:rPr lang="it-IT" sz="1800">
                <a:solidFill>
                  <a:srgbClr val="0070C0"/>
                </a:solidFill>
                <a:latin typeface="Quattrocento Sans"/>
                <a:ea typeface="Quattrocento Sans"/>
                <a:cs typeface="Quattrocento Sans"/>
                <a:sym typeface="Quattrocento Sans"/>
              </a:rPr>
              <a:t>e: ad esempio, data breach causato da una persona interna che avendo autorizzazione ad accedere ai dati ne produce una copia distribuita in ambiente pubblico</a:t>
            </a:r>
            <a:endParaRPr/>
          </a:p>
          <a:p>
            <a:pPr marL="342900" marR="0" lvl="0" indent="-342900" algn="just" rtl="0">
              <a:spcBef>
                <a:spcPts val="0"/>
              </a:spcBef>
              <a:spcAft>
                <a:spcPts val="0"/>
              </a:spcAft>
              <a:buClr>
                <a:srgbClr val="0070C0"/>
              </a:buClr>
              <a:buSzPts val="1800"/>
              <a:buFont typeface="Arial"/>
              <a:buChar char="•"/>
            </a:pPr>
            <a:r>
              <a:rPr lang="it-IT" sz="1800" b="1">
                <a:solidFill>
                  <a:srgbClr val="0070C0"/>
                </a:solidFill>
                <a:latin typeface="Quattrocento Sans"/>
                <a:ea typeface="Quattrocento Sans"/>
                <a:cs typeface="Quattrocento Sans"/>
                <a:sym typeface="Quattrocento Sans"/>
              </a:rPr>
              <a:t>accesso abusivo</a:t>
            </a:r>
            <a:r>
              <a:rPr lang="it-IT" sz="1800">
                <a:solidFill>
                  <a:srgbClr val="0070C0"/>
                </a:solidFill>
                <a:latin typeface="Quattrocento Sans"/>
                <a:ea typeface="Quattrocento Sans"/>
                <a:cs typeface="Quattrocento Sans"/>
                <a:sym typeface="Quattrocento Sans"/>
              </a:rPr>
              <a:t>: ad esempio, data breach causato da un accesso non autorizzato ai sistemi informatici con successiva divulgazione delle informazioni acquisite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7"/>
          <p:cNvSpPr txBox="1"/>
          <p:nvPr/>
        </p:nvSpPr>
        <p:spPr>
          <a:xfrm>
            <a:off x="553156" y="234072"/>
            <a:ext cx="218944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Statistiche</a:t>
            </a:r>
            <a:endParaRPr/>
          </a:p>
        </p:txBody>
      </p:sp>
      <p:sp>
        <p:nvSpPr>
          <p:cNvPr id="213" name="Google Shape;213;p27"/>
          <p:cNvSpPr txBox="1"/>
          <p:nvPr/>
        </p:nvSpPr>
        <p:spPr>
          <a:xfrm>
            <a:off x="1345677" y="1401676"/>
            <a:ext cx="21671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14" name="Google Shape;214;p27"/>
          <p:cNvPicPr preferRelativeResize="0"/>
          <p:nvPr/>
        </p:nvPicPr>
        <p:blipFill rotWithShape="1">
          <a:blip r:embed="rId3">
            <a:alphaModFix/>
          </a:blip>
          <a:srcRect/>
          <a:stretch/>
        </p:blipFill>
        <p:spPr>
          <a:xfrm>
            <a:off x="4282894" y="1131963"/>
            <a:ext cx="3626211" cy="502077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8"/>
          <p:cNvSpPr txBox="1"/>
          <p:nvPr/>
        </p:nvSpPr>
        <p:spPr>
          <a:xfrm>
            <a:off x="553156" y="234072"/>
            <a:ext cx="44470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Data Breach nel GDPR</a:t>
            </a:r>
            <a:endParaRPr/>
          </a:p>
        </p:txBody>
      </p:sp>
      <p:sp>
        <p:nvSpPr>
          <p:cNvPr id="220" name="Google Shape;220;p28"/>
          <p:cNvSpPr txBox="1"/>
          <p:nvPr/>
        </p:nvSpPr>
        <p:spPr>
          <a:xfrm>
            <a:off x="1345677" y="1401676"/>
            <a:ext cx="21671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28"/>
          <p:cNvSpPr txBox="1"/>
          <p:nvPr/>
        </p:nvSpPr>
        <p:spPr>
          <a:xfrm>
            <a:off x="1345677" y="1872839"/>
            <a:ext cx="2106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28"/>
          <p:cNvSpPr txBox="1"/>
          <p:nvPr/>
        </p:nvSpPr>
        <p:spPr>
          <a:xfrm>
            <a:off x="553156" y="1776504"/>
            <a:ext cx="10755546" cy="2862322"/>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Per data breach, nella versione italiana </a:t>
            </a:r>
            <a:r>
              <a:rPr lang="it-IT" sz="1800" b="1">
                <a:solidFill>
                  <a:srgbClr val="0070C0"/>
                </a:solidFill>
                <a:latin typeface="Quattrocento Sans"/>
                <a:ea typeface="Quattrocento Sans"/>
                <a:cs typeface="Quattrocento Sans"/>
                <a:sym typeface="Quattrocento Sans"/>
              </a:rPr>
              <a:t>violazione dei </a:t>
            </a:r>
            <a:r>
              <a:rPr lang="it-IT" sz="1800">
                <a:solidFill>
                  <a:srgbClr val="0070C0"/>
                </a:solidFill>
                <a:latin typeface="Quattrocento Sans"/>
                <a:ea typeface="Quattrocento Sans"/>
                <a:cs typeface="Quattrocento Sans"/>
                <a:sym typeface="Quattrocento Sans"/>
              </a:rPr>
              <a:t>dati personali si intende la </a:t>
            </a:r>
            <a:r>
              <a:rPr lang="it-IT" sz="1800" b="1">
                <a:solidFill>
                  <a:srgbClr val="0070C0"/>
                </a:solidFill>
                <a:latin typeface="Quattrocento Sans"/>
                <a:ea typeface="Quattrocento Sans"/>
                <a:cs typeface="Quattrocento Sans"/>
                <a:sym typeface="Quattrocento Sans"/>
              </a:rPr>
              <a:t>violazione di sicurezza </a:t>
            </a:r>
            <a:r>
              <a:rPr lang="it-IT" sz="1800">
                <a:solidFill>
                  <a:srgbClr val="0070C0"/>
                </a:solidFill>
                <a:latin typeface="Quattrocento Sans"/>
                <a:ea typeface="Quattrocento Sans"/>
                <a:cs typeface="Quattrocento Sans"/>
                <a:sym typeface="Quattrocento Sans"/>
              </a:rPr>
              <a:t>che comporta </a:t>
            </a:r>
            <a:r>
              <a:rPr lang="it-IT" sz="1800" b="1">
                <a:solidFill>
                  <a:srgbClr val="0070C0"/>
                </a:solidFill>
                <a:latin typeface="Quattrocento Sans"/>
                <a:ea typeface="Quattrocento Sans"/>
                <a:cs typeface="Quattrocento Sans"/>
                <a:sym typeface="Quattrocento Sans"/>
              </a:rPr>
              <a:t>accidentalmente o in modo illecito</a:t>
            </a:r>
            <a:r>
              <a:rPr lang="it-IT" sz="1800">
                <a:solidFill>
                  <a:srgbClr val="0070C0"/>
                </a:solidFill>
                <a:latin typeface="Quattrocento Sans"/>
                <a:ea typeface="Quattrocento Sans"/>
                <a:cs typeface="Quattrocento Sans"/>
                <a:sym typeface="Quattrocento Sans"/>
              </a:rPr>
              <a:t> la distruzione, la perdita, la modifica, la divulgazione non autorizzata o l’accesso ai dati personali trasmessi, conservati o comunque trattati. </a:t>
            </a:r>
            <a:endParaRPr/>
          </a:p>
          <a:p>
            <a:pPr marL="285750" marR="0" lvl="0" indent="-171450" algn="just" rtl="0">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285750" marR="0" lvl="0" indent="-285750" algn="just"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Sempre secondo il GDPR, la notifica di eventuali violazioni di dati dovrà avvenire possibilmente senza ingiustificato ritardo e, ove possibile, </a:t>
            </a:r>
            <a:r>
              <a:rPr lang="it-IT" sz="1800" b="1">
                <a:solidFill>
                  <a:srgbClr val="0070C0"/>
                </a:solidFill>
                <a:latin typeface="Quattrocento Sans"/>
                <a:ea typeface="Quattrocento Sans"/>
                <a:cs typeface="Quattrocento Sans"/>
                <a:sym typeface="Quattrocento Sans"/>
              </a:rPr>
              <a:t>entro 72 ore</a:t>
            </a:r>
            <a:r>
              <a:rPr lang="it-IT" sz="1800">
                <a:solidFill>
                  <a:srgbClr val="0070C0"/>
                </a:solidFill>
                <a:latin typeface="Quattrocento Sans"/>
                <a:ea typeface="Quattrocento Sans"/>
                <a:cs typeface="Quattrocento Sans"/>
                <a:sym typeface="Quattrocento Sans"/>
              </a:rPr>
              <a:t>, dal momento in cui si è venuto a conoscenza della violazione, a meno che sia improbabile che la violazione dei dati personali presenti un rischio per i diritti e le libertà delle persone fisiche. </a:t>
            </a:r>
            <a:endParaRPr/>
          </a:p>
          <a:p>
            <a:pPr marL="285750" marR="0" lvl="0" indent="-171450" algn="just" rtl="0">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285750" marR="0" lvl="0" indent="-285750" algn="just"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L’eventuale ritardo dovrà essere motivato.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9"/>
          <p:cNvSpPr txBox="1"/>
          <p:nvPr/>
        </p:nvSpPr>
        <p:spPr>
          <a:xfrm>
            <a:off x="553156" y="234072"/>
            <a:ext cx="690926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Esempi di violazione: i Data Breach</a:t>
            </a:r>
            <a:endParaRPr/>
          </a:p>
        </p:txBody>
      </p:sp>
      <p:sp>
        <p:nvSpPr>
          <p:cNvPr id="228" name="Google Shape;228;p29"/>
          <p:cNvSpPr txBox="1"/>
          <p:nvPr/>
        </p:nvSpPr>
        <p:spPr>
          <a:xfrm>
            <a:off x="1345677" y="1401676"/>
            <a:ext cx="21671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29"/>
          <p:cNvSpPr txBox="1"/>
          <p:nvPr/>
        </p:nvSpPr>
        <p:spPr>
          <a:xfrm>
            <a:off x="1345677" y="1872839"/>
            <a:ext cx="2106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29"/>
          <p:cNvSpPr txBox="1"/>
          <p:nvPr/>
        </p:nvSpPr>
        <p:spPr>
          <a:xfrm>
            <a:off x="553155" y="1723565"/>
            <a:ext cx="10895505" cy="299537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t-IT" sz="1800">
                <a:solidFill>
                  <a:srgbClr val="0070C0"/>
                </a:solidFill>
                <a:latin typeface="Quattrocento Sans"/>
                <a:ea typeface="Quattrocento Sans"/>
                <a:cs typeface="Quattrocento Sans"/>
                <a:sym typeface="Quattrocento Sans"/>
              </a:rPr>
              <a:t>I </a:t>
            </a:r>
            <a:r>
              <a:rPr lang="it-IT" sz="1800" b="1">
                <a:solidFill>
                  <a:srgbClr val="0070C0"/>
                </a:solidFill>
                <a:latin typeface="Quattrocento Sans"/>
                <a:ea typeface="Quattrocento Sans"/>
                <a:cs typeface="Quattrocento Sans"/>
                <a:sym typeface="Quattrocento Sans"/>
              </a:rPr>
              <a:t>dati violati con un data breach</a:t>
            </a:r>
            <a:r>
              <a:rPr lang="it-IT" sz="1800">
                <a:solidFill>
                  <a:srgbClr val="0070C0"/>
                </a:solidFill>
                <a:latin typeface="Quattrocento Sans"/>
                <a:ea typeface="Quattrocento Sans"/>
                <a:cs typeface="Quattrocento Sans"/>
                <a:sym typeface="Quattrocento Sans"/>
              </a:rPr>
              <a:t> possono riguardare tutti gli ambiti, esempi reali:</a:t>
            </a:r>
            <a:endParaRPr/>
          </a:p>
          <a:p>
            <a:pPr marL="742950" marR="0" lvl="1" indent="-285750" algn="l" rtl="0">
              <a:lnSpc>
                <a:spcPct val="150000"/>
              </a:lnSpc>
              <a:spcBef>
                <a:spcPts val="0"/>
              </a:spcBef>
              <a:spcAft>
                <a:spcPts val="0"/>
              </a:spcAft>
              <a:buClr>
                <a:srgbClr val="0070C0"/>
              </a:buClr>
              <a:buSzPts val="1800"/>
              <a:buFont typeface="Arial"/>
              <a:buChar char="•"/>
            </a:pPr>
            <a:r>
              <a:rPr lang="it-IT" sz="1800" b="1" i="0" u="none" strike="noStrike" cap="none">
                <a:solidFill>
                  <a:srgbClr val="0070C0"/>
                </a:solidFill>
                <a:latin typeface="Quattrocento Sans"/>
                <a:ea typeface="Quattrocento Sans"/>
                <a:cs typeface="Quattrocento Sans"/>
                <a:sym typeface="Quattrocento Sans"/>
              </a:rPr>
              <a:t>finanziario</a:t>
            </a:r>
            <a:r>
              <a:rPr lang="it-IT" sz="1800" b="0" i="0" u="none" strike="noStrike" cap="none">
                <a:solidFill>
                  <a:srgbClr val="0070C0"/>
                </a:solidFill>
                <a:latin typeface="Quattrocento Sans"/>
                <a:ea typeface="Quattrocento Sans"/>
                <a:cs typeface="Quattrocento Sans"/>
                <a:sym typeface="Quattrocento Sans"/>
              </a:rPr>
              <a:t>, ad esempio dati di carte di credito, di conti correnti…</a:t>
            </a:r>
            <a:endParaRPr/>
          </a:p>
          <a:p>
            <a:pPr marL="742950" marR="0" lvl="1" indent="-285750" algn="l" rtl="0">
              <a:lnSpc>
                <a:spcPct val="150000"/>
              </a:lnSpc>
              <a:spcBef>
                <a:spcPts val="0"/>
              </a:spcBef>
              <a:spcAft>
                <a:spcPts val="0"/>
              </a:spcAft>
              <a:buClr>
                <a:srgbClr val="0070C0"/>
              </a:buClr>
              <a:buSzPts val="1800"/>
              <a:buFont typeface="Arial"/>
              <a:buChar char="•"/>
            </a:pPr>
            <a:r>
              <a:rPr lang="it-IT" sz="1800" b="1" i="0" u="none" strike="noStrike" cap="none">
                <a:solidFill>
                  <a:srgbClr val="0070C0"/>
                </a:solidFill>
                <a:latin typeface="Quattrocento Sans"/>
                <a:ea typeface="Quattrocento Sans"/>
                <a:cs typeface="Quattrocento Sans"/>
                <a:sym typeface="Quattrocento Sans"/>
              </a:rPr>
              <a:t>sanitario</a:t>
            </a:r>
            <a:r>
              <a:rPr lang="it-IT" sz="1800" b="0" i="0" u="none" strike="noStrike" cap="none">
                <a:solidFill>
                  <a:srgbClr val="0070C0"/>
                </a:solidFill>
                <a:latin typeface="Quattrocento Sans"/>
                <a:ea typeface="Quattrocento Sans"/>
                <a:cs typeface="Quattrocento Sans"/>
                <a:sym typeface="Quattrocento Sans"/>
              </a:rPr>
              <a:t>, ad esempio informazioni sulla salute personale, malattie…</a:t>
            </a:r>
            <a:endParaRPr/>
          </a:p>
          <a:p>
            <a:pPr marL="742950" marR="0" lvl="1" indent="-285750" algn="l" rtl="0">
              <a:lnSpc>
                <a:spcPct val="150000"/>
              </a:lnSpc>
              <a:spcBef>
                <a:spcPts val="0"/>
              </a:spcBef>
              <a:spcAft>
                <a:spcPts val="0"/>
              </a:spcAft>
              <a:buClr>
                <a:srgbClr val="0070C0"/>
              </a:buClr>
              <a:buSzPts val="1800"/>
              <a:buFont typeface="Arial"/>
              <a:buChar char="•"/>
            </a:pPr>
            <a:r>
              <a:rPr lang="it-IT" sz="1800" b="1" i="0" u="none" strike="noStrike" cap="none">
                <a:solidFill>
                  <a:srgbClr val="0070C0"/>
                </a:solidFill>
                <a:latin typeface="Quattrocento Sans"/>
                <a:ea typeface="Quattrocento Sans"/>
                <a:cs typeface="Quattrocento Sans"/>
                <a:sym typeface="Quattrocento Sans"/>
              </a:rPr>
              <a:t>proprietà industriale</a:t>
            </a:r>
            <a:r>
              <a:rPr lang="it-IT" sz="1800" b="0" i="0" u="none" strike="noStrike" cap="none">
                <a:solidFill>
                  <a:srgbClr val="0070C0"/>
                </a:solidFill>
                <a:latin typeface="Quattrocento Sans"/>
                <a:ea typeface="Quattrocento Sans"/>
                <a:cs typeface="Quattrocento Sans"/>
                <a:sym typeface="Quattrocento Sans"/>
              </a:rPr>
              <a:t>, ad esempio segreti commerciali, brevetti, documentazione riservata, lista clienti, progetti finalizzati ad esempio a pratiche di concorrenza sleale…</a:t>
            </a:r>
            <a:endParaRPr/>
          </a:p>
          <a:p>
            <a:pPr marL="742950" marR="0" lvl="1" indent="-285750" algn="l" rtl="0">
              <a:lnSpc>
                <a:spcPct val="150000"/>
              </a:lnSpc>
              <a:spcBef>
                <a:spcPts val="0"/>
              </a:spcBef>
              <a:spcAft>
                <a:spcPts val="0"/>
              </a:spcAft>
              <a:buClr>
                <a:srgbClr val="0070C0"/>
              </a:buClr>
              <a:buSzPts val="1800"/>
              <a:buFont typeface="Arial"/>
              <a:buChar char="•"/>
            </a:pPr>
            <a:r>
              <a:rPr lang="it-IT" sz="1800" b="1" i="0" u="none" strike="noStrike" cap="none">
                <a:solidFill>
                  <a:srgbClr val="0070C0"/>
                </a:solidFill>
                <a:latin typeface="Quattrocento Sans"/>
                <a:ea typeface="Quattrocento Sans"/>
                <a:cs typeface="Quattrocento Sans"/>
                <a:sym typeface="Quattrocento Sans"/>
              </a:rPr>
              <a:t>personali</a:t>
            </a:r>
            <a:r>
              <a:rPr lang="it-IT" sz="1800" b="0" i="0" u="none" strike="noStrike" cap="none">
                <a:solidFill>
                  <a:srgbClr val="0070C0"/>
                </a:solidFill>
                <a:latin typeface="Quattrocento Sans"/>
                <a:ea typeface="Quattrocento Sans"/>
                <a:cs typeface="Quattrocento Sans"/>
                <a:sym typeface="Quattrocento Sans"/>
              </a:rPr>
              <a:t>, ad esempio dati di documenti di identità, codici personali…</a:t>
            </a:r>
            <a:endParaRPr/>
          </a:p>
          <a:p>
            <a:pPr marL="0" marR="0" lvl="0" indent="0" algn="l" rtl="0">
              <a:lnSpc>
                <a:spcPct val="150000"/>
              </a:lnSpc>
              <a:spcBef>
                <a:spcPts val="0"/>
              </a:spcBef>
              <a:spcAft>
                <a:spcPts val="0"/>
              </a:spcAft>
              <a:buNone/>
            </a:pPr>
            <a:endParaRPr sz="1800">
              <a:solidFill>
                <a:srgbClr val="0070C0"/>
              </a:solidFill>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p:nvPr/>
        </p:nvSpPr>
        <p:spPr>
          <a:xfrm>
            <a:off x="553156" y="234072"/>
            <a:ext cx="220124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Disclaimer</a:t>
            </a:r>
            <a:endParaRPr/>
          </a:p>
        </p:txBody>
      </p:sp>
      <p:sp>
        <p:nvSpPr>
          <p:cNvPr id="46" name="Google Shape;46;p3"/>
          <p:cNvSpPr txBox="1"/>
          <p:nvPr/>
        </p:nvSpPr>
        <p:spPr>
          <a:xfrm>
            <a:off x="553156" y="1691951"/>
            <a:ext cx="11026134" cy="2370084"/>
          </a:xfrm>
          <a:prstGeom prst="rect">
            <a:avLst/>
          </a:prstGeom>
          <a:noFill/>
          <a:ln>
            <a:noFill/>
          </a:ln>
        </p:spPr>
        <p:txBody>
          <a:bodyPr spcFirstLastPara="1" wrap="square" lIns="91425" tIns="45700" rIns="91425" bIns="45700" anchor="t" anchorCtr="0">
            <a:noAutofit/>
          </a:bodyPr>
          <a:lstStyle/>
          <a:p>
            <a:pPr marL="171450" marR="0" lvl="0" indent="-171450" algn="just" rtl="0">
              <a:lnSpc>
                <a:spcPct val="100000"/>
              </a:lnSpc>
              <a:spcBef>
                <a:spcPts val="0"/>
              </a:spcBef>
              <a:spcAft>
                <a:spcPts val="0"/>
              </a:spcAft>
              <a:buClr>
                <a:schemeClr val="dk1"/>
              </a:buClr>
              <a:buSzPts val="630"/>
              <a:buFont typeface="Arial"/>
              <a:buChar char="•"/>
            </a:pPr>
            <a:r>
              <a:rPr lang="it-IT" sz="1400">
                <a:solidFill>
                  <a:srgbClr val="0070C0"/>
                </a:solidFill>
                <a:latin typeface="Quattrocento Sans"/>
                <a:ea typeface="Quattrocento Sans"/>
                <a:cs typeface="Quattrocento Sans"/>
                <a:sym typeface="Quattrocento Sans"/>
              </a:rPr>
              <a:t>Le informazioni contenute in questa presentazione sono solo a scopo formativo e informativo, l'autore (Ing. Selene Giupponi) non è responsabile se il contenuto viene utilizzato in modo errato per danneggiare persone o cose. </a:t>
            </a:r>
            <a:endParaRPr/>
          </a:p>
          <a:p>
            <a:pPr marL="171450" marR="0" lvl="0" indent="-131445" algn="just" rtl="0">
              <a:lnSpc>
                <a:spcPct val="100000"/>
              </a:lnSpc>
              <a:spcBef>
                <a:spcPts val="525"/>
              </a:spcBef>
              <a:spcAft>
                <a:spcPts val="0"/>
              </a:spcAft>
              <a:buClr>
                <a:schemeClr val="dk1"/>
              </a:buClr>
              <a:buSzPts val="630"/>
              <a:buFont typeface="Arial"/>
              <a:buNone/>
            </a:pPr>
            <a:endParaRPr sz="1400">
              <a:solidFill>
                <a:srgbClr val="0070C0"/>
              </a:solidFill>
              <a:latin typeface="Quattrocento Sans"/>
              <a:ea typeface="Quattrocento Sans"/>
              <a:cs typeface="Quattrocento Sans"/>
              <a:sym typeface="Quattrocento Sans"/>
            </a:endParaRPr>
          </a:p>
          <a:p>
            <a:pPr marL="171450" marR="0" lvl="0" indent="-171450" algn="just" rtl="0">
              <a:lnSpc>
                <a:spcPct val="100000"/>
              </a:lnSpc>
              <a:spcBef>
                <a:spcPts val="525"/>
              </a:spcBef>
              <a:spcAft>
                <a:spcPts val="0"/>
              </a:spcAft>
              <a:buClr>
                <a:schemeClr val="dk1"/>
              </a:buClr>
              <a:buSzPts val="630"/>
              <a:buFont typeface="Arial"/>
              <a:buChar char="•"/>
            </a:pPr>
            <a:r>
              <a:rPr lang="it-IT" sz="1400">
                <a:solidFill>
                  <a:srgbClr val="0070C0"/>
                </a:solidFill>
                <a:latin typeface="Quattrocento Sans"/>
                <a:ea typeface="Quattrocento Sans"/>
                <a:cs typeface="Quattrocento Sans"/>
                <a:sym typeface="Quattrocento Sans"/>
              </a:rPr>
              <a:t>L'autore (Ing. Selene Giupponi) detiene la proprietà intellettuale di questa presentazione e dei suoi contenuti, la cui riproduzione è severamente vietata e punita ai sensi di legge.</a:t>
            </a:r>
            <a:endParaRPr/>
          </a:p>
          <a:p>
            <a:pPr marL="171450" marR="0" lvl="0" indent="-131445" algn="just" rtl="0">
              <a:lnSpc>
                <a:spcPct val="100000"/>
              </a:lnSpc>
              <a:spcBef>
                <a:spcPts val="525"/>
              </a:spcBef>
              <a:spcAft>
                <a:spcPts val="0"/>
              </a:spcAft>
              <a:buClr>
                <a:schemeClr val="dk1"/>
              </a:buClr>
              <a:buSzPts val="630"/>
              <a:buFont typeface="Arial"/>
              <a:buNone/>
            </a:pPr>
            <a:endParaRPr sz="1400">
              <a:solidFill>
                <a:srgbClr val="0070C0"/>
              </a:solidFill>
              <a:latin typeface="Quattrocento Sans"/>
              <a:ea typeface="Quattrocento Sans"/>
              <a:cs typeface="Quattrocento Sans"/>
              <a:sym typeface="Quattrocento Sans"/>
            </a:endParaRPr>
          </a:p>
          <a:p>
            <a:pPr marL="171450" marR="0" lvl="0" indent="-171450" algn="just" rtl="0">
              <a:lnSpc>
                <a:spcPct val="100000"/>
              </a:lnSpc>
              <a:spcBef>
                <a:spcPts val="525"/>
              </a:spcBef>
              <a:spcAft>
                <a:spcPts val="0"/>
              </a:spcAft>
              <a:buClr>
                <a:schemeClr val="dk1"/>
              </a:buClr>
              <a:buSzPts val="630"/>
              <a:buFont typeface="Arial"/>
              <a:buChar char="•"/>
            </a:pPr>
            <a:r>
              <a:rPr lang="it-IT" sz="1400">
                <a:solidFill>
                  <a:srgbClr val="0070C0"/>
                </a:solidFill>
                <a:latin typeface="Quattrocento Sans"/>
                <a:ea typeface="Quattrocento Sans"/>
                <a:cs typeface="Quattrocento Sans"/>
                <a:sym typeface="Quattrocento Sans"/>
              </a:rPr>
              <a:t>Il contenuto di questa presentazione può essere utilizzato o riprodotto, purché l’autore (Ing. Selene Giupponi) ne venga informato, ne dia autorizzazione e venga opportunamente citato e ne acconsenta la riproduzione.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234"/>
        <p:cNvGrpSpPr/>
        <p:nvPr/>
      </p:nvGrpSpPr>
      <p:grpSpPr>
        <a:xfrm>
          <a:off x="0" y="0"/>
          <a:ext cx="0" cy="0"/>
          <a:chOff x="0" y="0"/>
          <a:chExt cx="0" cy="0"/>
        </a:xfrm>
      </p:grpSpPr>
      <p:sp>
        <p:nvSpPr>
          <p:cNvPr id="235" name="Google Shape;235;p30"/>
          <p:cNvSpPr/>
          <p:nvPr/>
        </p:nvSpPr>
        <p:spPr>
          <a:xfrm>
            <a:off x="2708877" y="2763643"/>
            <a:ext cx="677424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DATA BREACH INTELLIGENCE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1"/>
          <p:cNvSpPr txBox="1"/>
          <p:nvPr/>
        </p:nvSpPr>
        <p:spPr>
          <a:xfrm>
            <a:off x="553156" y="234072"/>
            <a:ext cx="488787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Data Breach Intelligence</a:t>
            </a:r>
            <a:endParaRPr/>
          </a:p>
        </p:txBody>
      </p:sp>
      <p:sp>
        <p:nvSpPr>
          <p:cNvPr id="241" name="Google Shape;241;p31"/>
          <p:cNvSpPr txBox="1"/>
          <p:nvPr/>
        </p:nvSpPr>
        <p:spPr>
          <a:xfrm>
            <a:off x="1345677" y="1401676"/>
            <a:ext cx="21671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2" name="Google Shape;242;p31"/>
          <p:cNvSpPr txBox="1"/>
          <p:nvPr/>
        </p:nvSpPr>
        <p:spPr>
          <a:xfrm>
            <a:off x="1345677" y="1872839"/>
            <a:ext cx="21067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43" name="Google Shape;243;p31"/>
          <p:cNvPicPr preferRelativeResize="0"/>
          <p:nvPr/>
        </p:nvPicPr>
        <p:blipFill rotWithShape="1">
          <a:blip r:embed="rId3">
            <a:alphaModFix/>
          </a:blip>
          <a:srcRect/>
          <a:stretch/>
        </p:blipFill>
        <p:spPr>
          <a:xfrm>
            <a:off x="553156" y="1771008"/>
            <a:ext cx="8749464" cy="365050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p:nvPr/>
        </p:nvSpPr>
        <p:spPr>
          <a:xfrm>
            <a:off x="553156" y="234072"/>
            <a:ext cx="488787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Data Breach Intelligence</a:t>
            </a:r>
            <a:endParaRPr/>
          </a:p>
        </p:txBody>
      </p:sp>
      <p:sp>
        <p:nvSpPr>
          <p:cNvPr id="249" name="Google Shape;249;p32"/>
          <p:cNvSpPr txBox="1"/>
          <p:nvPr/>
        </p:nvSpPr>
        <p:spPr>
          <a:xfrm>
            <a:off x="1345677" y="1401676"/>
            <a:ext cx="21671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0" name="Google Shape;250;p32"/>
          <p:cNvSpPr txBox="1"/>
          <p:nvPr/>
        </p:nvSpPr>
        <p:spPr>
          <a:xfrm>
            <a:off x="1345677" y="1872839"/>
            <a:ext cx="21067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51" name="Google Shape;251;p32"/>
          <p:cNvPicPr preferRelativeResize="0"/>
          <p:nvPr/>
        </p:nvPicPr>
        <p:blipFill rotWithShape="1">
          <a:blip r:embed="rId3">
            <a:alphaModFix/>
          </a:blip>
          <a:srcRect/>
          <a:stretch/>
        </p:blipFill>
        <p:spPr>
          <a:xfrm>
            <a:off x="553156" y="1771008"/>
            <a:ext cx="8749465" cy="365050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p:nvPr/>
        </p:nvSpPr>
        <p:spPr>
          <a:xfrm>
            <a:off x="553156" y="234072"/>
            <a:ext cx="488787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Data Breach Intelligence</a:t>
            </a:r>
            <a:endParaRPr/>
          </a:p>
        </p:txBody>
      </p:sp>
      <p:sp>
        <p:nvSpPr>
          <p:cNvPr id="257" name="Google Shape;257;p33"/>
          <p:cNvSpPr txBox="1"/>
          <p:nvPr/>
        </p:nvSpPr>
        <p:spPr>
          <a:xfrm>
            <a:off x="1345677" y="1401676"/>
            <a:ext cx="21671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8" name="Google Shape;258;p33"/>
          <p:cNvSpPr txBox="1"/>
          <p:nvPr/>
        </p:nvSpPr>
        <p:spPr>
          <a:xfrm>
            <a:off x="1345677" y="1872839"/>
            <a:ext cx="21067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59" name="Google Shape;259;p33"/>
          <p:cNvPicPr preferRelativeResize="0"/>
          <p:nvPr/>
        </p:nvPicPr>
        <p:blipFill rotWithShape="1">
          <a:blip r:embed="rId3">
            <a:alphaModFix/>
          </a:blip>
          <a:srcRect/>
          <a:stretch/>
        </p:blipFill>
        <p:spPr>
          <a:xfrm>
            <a:off x="553156" y="1401676"/>
            <a:ext cx="8749465" cy="445910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4"/>
          <p:cNvSpPr txBox="1"/>
          <p:nvPr/>
        </p:nvSpPr>
        <p:spPr>
          <a:xfrm>
            <a:off x="553156" y="234072"/>
            <a:ext cx="488787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Data Breach Intelligence</a:t>
            </a:r>
            <a:endParaRPr/>
          </a:p>
        </p:txBody>
      </p:sp>
      <p:sp>
        <p:nvSpPr>
          <p:cNvPr id="265" name="Google Shape;265;p34"/>
          <p:cNvSpPr txBox="1"/>
          <p:nvPr/>
        </p:nvSpPr>
        <p:spPr>
          <a:xfrm>
            <a:off x="1772353" y="1401676"/>
            <a:ext cx="21671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66" name="Google Shape;266;p34"/>
          <p:cNvSpPr txBox="1"/>
          <p:nvPr/>
        </p:nvSpPr>
        <p:spPr>
          <a:xfrm>
            <a:off x="1772353" y="1872839"/>
            <a:ext cx="21067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67" name="Google Shape;267;p34"/>
          <p:cNvSpPr txBox="1"/>
          <p:nvPr/>
        </p:nvSpPr>
        <p:spPr>
          <a:xfrm>
            <a:off x="2048808" y="1268159"/>
            <a:ext cx="228979" cy="427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68" name="Google Shape;268;p34"/>
          <p:cNvPicPr preferRelativeResize="0"/>
          <p:nvPr/>
        </p:nvPicPr>
        <p:blipFill rotWithShape="1">
          <a:blip r:embed="rId3">
            <a:alphaModFix/>
          </a:blip>
          <a:srcRect/>
          <a:stretch/>
        </p:blipFill>
        <p:spPr>
          <a:xfrm>
            <a:off x="979832" y="1441473"/>
            <a:ext cx="4575021" cy="4245289"/>
          </a:xfrm>
          <a:prstGeom prst="rect">
            <a:avLst/>
          </a:prstGeom>
          <a:noFill/>
          <a:ln>
            <a:noFill/>
          </a:ln>
        </p:spPr>
      </p:pic>
      <p:pic>
        <p:nvPicPr>
          <p:cNvPr id="269" name="Google Shape;269;p34"/>
          <p:cNvPicPr preferRelativeResize="0"/>
          <p:nvPr/>
        </p:nvPicPr>
        <p:blipFill rotWithShape="1">
          <a:blip r:embed="rId4">
            <a:alphaModFix/>
          </a:blip>
          <a:srcRect/>
          <a:stretch/>
        </p:blipFill>
        <p:spPr>
          <a:xfrm>
            <a:off x="6096000" y="1401676"/>
            <a:ext cx="4931850" cy="428508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5"/>
          <p:cNvSpPr txBox="1"/>
          <p:nvPr/>
        </p:nvSpPr>
        <p:spPr>
          <a:xfrm>
            <a:off x="553156" y="234072"/>
            <a:ext cx="5834611"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Da dove arrivano questi dati?</a:t>
            </a:r>
            <a:endParaRPr/>
          </a:p>
        </p:txBody>
      </p:sp>
      <p:sp>
        <p:nvSpPr>
          <p:cNvPr id="275" name="Google Shape;275;p35"/>
          <p:cNvSpPr txBox="1"/>
          <p:nvPr/>
        </p:nvSpPr>
        <p:spPr>
          <a:xfrm>
            <a:off x="2048808" y="1268159"/>
            <a:ext cx="228979" cy="427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276;p35"/>
          <p:cNvSpPr txBox="1"/>
          <p:nvPr/>
        </p:nvSpPr>
        <p:spPr>
          <a:xfrm>
            <a:off x="3149465" y="172444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7" name="Google Shape;277;p35" descr="Risultati immagini per cyber threat intelligence"/>
          <p:cNvPicPr preferRelativeResize="0"/>
          <p:nvPr/>
        </p:nvPicPr>
        <p:blipFill rotWithShape="1">
          <a:blip r:embed="rId3">
            <a:alphaModFix/>
          </a:blip>
          <a:srcRect/>
          <a:stretch/>
        </p:blipFill>
        <p:spPr>
          <a:xfrm>
            <a:off x="2356945" y="1412895"/>
            <a:ext cx="4532876" cy="4032209"/>
          </a:xfrm>
          <a:prstGeom prst="rect">
            <a:avLst/>
          </a:prstGeom>
          <a:noFill/>
          <a:ln>
            <a:noFill/>
          </a:ln>
        </p:spPr>
      </p:pic>
      <p:pic>
        <p:nvPicPr>
          <p:cNvPr id="278" name="Google Shape;278;p35" descr="Risultati immagini per cyber threat intelligence"/>
          <p:cNvPicPr preferRelativeResize="0"/>
          <p:nvPr/>
        </p:nvPicPr>
        <p:blipFill rotWithShape="1">
          <a:blip r:embed="rId4">
            <a:alphaModFix/>
          </a:blip>
          <a:srcRect/>
          <a:stretch/>
        </p:blipFill>
        <p:spPr>
          <a:xfrm>
            <a:off x="7021869" y="1412895"/>
            <a:ext cx="2228959" cy="223320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6"/>
          <p:cNvSpPr txBox="1"/>
          <p:nvPr/>
        </p:nvSpPr>
        <p:spPr>
          <a:xfrm>
            <a:off x="553156" y="234072"/>
            <a:ext cx="201208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Tipologie</a:t>
            </a:r>
            <a:endParaRPr/>
          </a:p>
        </p:txBody>
      </p:sp>
      <p:pic>
        <p:nvPicPr>
          <p:cNvPr id="284" name="Google Shape;284;p36"/>
          <p:cNvPicPr preferRelativeResize="0"/>
          <p:nvPr/>
        </p:nvPicPr>
        <p:blipFill rotWithShape="1">
          <a:blip r:embed="rId3">
            <a:alphaModFix/>
          </a:blip>
          <a:srcRect/>
          <a:stretch/>
        </p:blipFill>
        <p:spPr>
          <a:xfrm>
            <a:off x="2423994" y="1479159"/>
            <a:ext cx="7344012" cy="389968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txBox="1"/>
          <p:nvPr/>
        </p:nvSpPr>
        <p:spPr>
          <a:xfrm>
            <a:off x="553156" y="234072"/>
            <a:ext cx="201208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Tipologie</a:t>
            </a:r>
            <a:endParaRPr/>
          </a:p>
        </p:txBody>
      </p:sp>
      <p:pic>
        <p:nvPicPr>
          <p:cNvPr id="290" name="Google Shape;290;p37" descr="http://livesicilia.it/wp-content/uploads/2013/10/Intercettazioni.jpg"/>
          <p:cNvPicPr preferRelativeResize="0"/>
          <p:nvPr/>
        </p:nvPicPr>
        <p:blipFill rotWithShape="1">
          <a:blip r:embed="rId3">
            <a:alphaModFix/>
          </a:blip>
          <a:srcRect/>
          <a:stretch/>
        </p:blipFill>
        <p:spPr>
          <a:xfrm>
            <a:off x="553156" y="1671436"/>
            <a:ext cx="1619793" cy="963752"/>
          </a:xfrm>
          <a:prstGeom prst="rect">
            <a:avLst/>
          </a:prstGeom>
          <a:noFill/>
          <a:ln>
            <a:noFill/>
          </a:ln>
        </p:spPr>
      </p:pic>
      <p:pic>
        <p:nvPicPr>
          <p:cNvPr id="291" name="Google Shape;291;p37" descr="http://politica.nanopress.it/img/nsa.jpg"/>
          <p:cNvPicPr preferRelativeResize="0"/>
          <p:nvPr/>
        </p:nvPicPr>
        <p:blipFill rotWithShape="1">
          <a:blip r:embed="rId4">
            <a:alphaModFix/>
          </a:blip>
          <a:srcRect/>
          <a:stretch/>
        </p:blipFill>
        <p:spPr>
          <a:xfrm>
            <a:off x="553156" y="4082503"/>
            <a:ext cx="1619793" cy="1059893"/>
          </a:xfrm>
          <a:prstGeom prst="rect">
            <a:avLst/>
          </a:prstGeom>
          <a:noFill/>
          <a:ln>
            <a:noFill/>
          </a:ln>
        </p:spPr>
      </p:pic>
      <p:pic>
        <p:nvPicPr>
          <p:cNvPr id="292" name="Google Shape;292;p37" descr="http://static.fanpage.it/socialmediafanpage/wp-content/uploads/2013/06/medium_130622-222830_To220613Est_1254-300x225.jpg"/>
          <p:cNvPicPr preferRelativeResize="0"/>
          <p:nvPr/>
        </p:nvPicPr>
        <p:blipFill rotWithShape="1">
          <a:blip r:embed="rId5">
            <a:alphaModFix/>
          </a:blip>
          <a:srcRect/>
          <a:stretch/>
        </p:blipFill>
        <p:spPr>
          <a:xfrm>
            <a:off x="553156" y="2751423"/>
            <a:ext cx="1619793" cy="1214845"/>
          </a:xfrm>
          <a:prstGeom prst="rect">
            <a:avLst/>
          </a:prstGeom>
          <a:noFill/>
          <a:ln>
            <a:noFill/>
          </a:ln>
        </p:spPr>
      </p:pic>
      <p:sp>
        <p:nvSpPr>
          <p:cNvPr id="293" name="Google Shape;293;p37"/>
          <p:cNvSpPr txBox="1"/>
          <p:nvPr/>
        </p:nvSpPr>
        <p:spPr>
          <a:xfrm>
            <a:off x="2566094" y="4490079"/>
            <a:ext cx="7131050" cy="6461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600" b="1" i="1">
                <a:solidFill>
                  <a:srgbClr val="0070C0"/>
                </a:solidFill>
                <a:latin typeface="Quattrocento Sans"/>
                <a:ea typeface="Quattrocento Sans"/>
                <a:cs typeface="Quattrocento Sans"/>
                <a:sym typeface="Quattrocento Sans"/>
              </a:rPr>
              <a:t>Perché la cifratura oggi</a:t>
            </a:r>
            <a:endParaRPr/>
          </a:p>
        </p:txBody>
      </p:sp>
      <p:sp>
        <p:nvSpPr>
          <p:cNvPr id="294" name="Google Shape;294;p37"/>
          <p:cNvSpPr txBox="1"/>
          <p:nvPr/>
        </p:nvSpPr>
        <p:spPr>
          <a:xfrm>
            <a:off x="2566094" y="1596312"/>
            <a:ext cx="8901228"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800">
                <a:solidFill>
                  <a:srgbClr val="0070C0"/>
                </a:solidFill>
                <a:latin typeface="Quattrocento Sans"/>
                <a:ea typeface="Quattrocento Sans"/>
                <a:cs typeface="Quattrocento Sans"/>
                <a:sym typeface="Quattrocento Sans"/>
              </a:rPr>
              <a:t>Milioni di contatti succhiati dalle caselle email o dalle chat sui social network.</a:t>
            </a:r>
            <a:br>
              <a:rPr lang="it-IT" sz="1800">
                <a:solidFill>
                  <a:srgbClr val="0070C0"/>
                </a:solidFill>
                <a:latin typeface="Quattrocento Sans"/>
                <a:ea typeface="Quattrocento Sans"/>
                <a:cs typeface="Quattrocento Sans"/>
                <a:sym typeface="Quattrocento Sans"/>
              </a:rPr>
            </a:br>
            <a:r>
              <a:rPr lang="it-IT" sz="1800">
                <a:solidFill>
                  <a:srgbClr val="0070C0"/>
                </a:solidFill>
                <a:latin typeface="Quattrocento Sans"/>
                <a:ea typeface="Quattrocento Sans"/>
                <a:cs typeface="Quattrocento Sans"/>
                <a:sym typeface="Quattrocento Sans"/>
              </a:rPr>
              <a:t>Un sistema capillare, invasivo, praticamente impossibile da arginare. Basta un dato a dimostrarlo: in un solo giorno nel 2012 sono stati intercettati 444.743 liste di contatti da account Yahoo!, 82.857 da Facebook, 33.697 da Gmail e 22.881 da altri fornitori di servizi internet.</a:t>
            </a:r>
            <a:endParaRPr/>
          </a:p>
          <a:p>
            <a:pPr marL="0" marR="0" lvl="0" indent="0" algn="l" rtl="0">
              <a:spcBef>
                <a:spcPts val="0"/>
              </a:spcBef>
              <a:spcAft>
                <a:spcPts val="0"/>
              </a:spcAft>
              <a:buNone/>
            </a:pPr>
            <a:br>
              <a:rPr lang="it-IT" sz="1800">
                <a:solidFill>
                  <a:srgbClr val="0070C0"/>
                </a:solidFill>
                <a:latin typeface="Quattrocento Sans"/>
                <a:ea typeface="Quattrocento Sans"/>
                <a:cs typeface="Quattrocento Sans"/>
                <a:sym typeface="Quattrocento Sans"/>
              </a:rPr>
            </a:br>
            <a:r>
              <a:rPr lang="it-IT" sz="1800" b="1">
                <a:solidFill>
                  <a:srgbClr val="0070C0"/>
                </a:solidFill>
                <a:latin typeface="Quattrocento Sans"/>
                <a:ea typeface="Quattrocento Sans"/>
                <a:cs typeface="Quattrocento Sans"/>
                <a:sym typeface="Quattrocento Sans"/>
              </a:rPr>
              <a:t>250 MILIONI DI CONTATTI ALL'ANNO.</a:t>
            </a:r>
            <a:r>
              <a:rPr lang="it-IT" sz="1800">
                <a:solidFill>
                  <a:srgbClr val="0070C0"/>
                </a:solidFill>
                <a:latin typeface="Quattrocento Sans"/>
                <a:ea typeface="Quattrocento Sans"/>
                <a:cs typeface="Quattrocento Sans"/>
                <a:sym typeface="Quattrocento Sans"/>
              </a:rPr>
              <a:t> Equivalenti a circa 250 milioni di gruppi di nomi sotto osservazione all'anno: per lo più cittadini non americani. E dunque europei, sudamericani, asiatici.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8"/>
          <p:cNvSpPr txBox="1"/>
          <p:nvPr/>
        </p:nvSpPr>
        <p:spPr>
          <a:xfrm>
            <a:off x="553156" y="234072"/>
            <a:ext cx="339708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Tool da scaricare</a:t>
            </a:r>
            <a:endParaRPr/>
          </a:p>
        </p:txBody>
      </p:sp>
      <p:sp>
        <p:nvSpPr>
          <p:cNvPr id="300" name="Google Shape;300;p38"/>
          <p:cNvSpPr txBox="1"/>
          <p:nvPr/>
        </p:nvSpPr>
        <p:spPr>
          <a:xfrm>
            <a:off x="553156" y="1746648"/>
            <a:ext cx="6930000" cy="32784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TOR - </a:t>
            </a:r>
            <a:r>
              <a:rPr lang="it-IT" sz="1800" u="sng">
                <a:solidFill>
                  <a:srgbClr val="0070C0"/>
                </a:solidFill>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https://www.torproject.org/</a:t>
            </a:r>
            <a:endParaRPr sz="1800">
              <a:solidFill>
                <a:srgbClr val="0070C0"/>
              </a:solidFill>
              <a:latin typeface="Quattrocento Sans"/>
              <a:ea typeface="Quattrocento Sans"/>
              <a:cs typeface="Quattrocento Sans"/>
              <a:sym typeface="Quattrocento Sans"/>
            </a:endParaRPr>
          </a:p>
          <a:p>
            <a:pPr marL="285750" marR="0" lvl="0" indent="-285750" algn="l" rtl="0">
              <a:lnSpc>
                <a:spcPct val="150000"/>
              </a:lnSpc>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FOCA - </a:t>
            </a:r>
            <a:r>
              <a:rPr lang="it-IT" sz="1800" u="sng">
                <a:solidFill>
                  <a:srgbClr val="0070C0"/>
                </a:solidFill>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https://www.elevenpaths.com/labstools/foca/index.html</a:t>
            </a:r>
            <a:endParaRPr sz="1800">
              <a:solidFill>
                <a:srgbClr val="0070C0"/>
              </a:solidFill>
              <a:latin typeface="Quattrocento Sans"/>
              <a:ea typeface="Quattrocento Sans"/>
              <a:cs typeface="Quattrocento Sans"/>
              <a:sym typeface="Quattrocento Sans"/>
            </a:endParaRPr>
          </a:p>
          <a:p>
            <a:pPr marL="285750" marR="0" lvl="0" indent="-285750" algn="l" rtl="0">
              <a:lnSpc>
                <a:spcPct val="150000"/>
              </a:lnSpc>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Maltego - </a:t>
            </a:r>
            <a:r>
              <a:rPr lang="it-IT" sz="1800" u="sng">
                <a:solidFill>
                  <a:srgbClr val="0070C0"/>
                </a:solidFill>
                <a:latin typeface="Quattrocento Sans"/>
                <a:ea typeface="Quattrocento Sans"/>
                <a:cs typeface="Quattrocento Sans"/>
                <a:sym typeface="Quattrocento Sans"/>
                <a:hlinkClick r:id="rId5">
                  <a:extLst>
                    <a:ext uri="{A12FA001-AC4F-418D-AE19-62706E023703}">
                      <ahyp:hlinkClr xmlns:ahyp="http://schemas.microsoft.com/office/drawing/2018/hyperlinkcolor" val="tx"/>
                    </a:ext>
                  </a:extLst>
                </a:hlinkClick>
              </a:rPr>
              <a:t>https://www.paterva.com/downloads.php</a:t>
            </a:r>
            <a:endParaRPr sz="1800">
              <a:solidFill>
                <a:srgbClr val="0070C0"/>
              </a:solidFill>
              <a:latin typeface="Quattrocento Sans"/>
              <a:ea typeface="Quattrocento Sans"/>
              <a:cs typeface="Quattrocento Sans"/>
              <a:sym typeface="Quattrocento Sans"/>
            </a:endParaRPr>
          </a:p>
          <a:p>
            <a:pPr marL="285750" marR="0" lvl="0" indent="-285750" algn="l" rtl="0">
              <a:lnSpc>
                <a:spcPct val="150000"/>
              </a:lnSpc>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VeraCrypt - </a:t>
            </a:r>
            <a:r>
              <a:rPr lang="it-IT" sz="1800" u="sng">
                <a:solidFill>
                  <a:srgbClr val="0070C0"/>
                </a:solidFill>
                <a:latin typeface="Quattrocento Sans"/>
                <a:ea typeface="Quattrocento Sans"/>
                <a:cs typeface="Quattrocento Sans"/>
                <a:sym typeface="Quattrocento Sans"/>
                <a:hlinkClick r:id="rId6">
                  <a:extLst>
                    <a:ext uri="{A12FA001-AC4F-418D-AE19-62706E023703}">
                      <ahyp:hlinkClr xmlns:ahyp="http://schemas.microsoft.com/office/drawing/2018/hyperlinkcolor" val="tx"/>
                    </a:ext>
                  </a:extLst>
                </a:hlinkClick>
              </a:rPr>
              <a:t>https://www.veracrypt.fr/en/Downloads.html</a:t>
            </a:r>
            <a:endParaRPr sz="1800">
              <a:solidFill>
                <a:srgbClr val="0070C0"/>
              </a:solidFill>
              <a:latin typeface="Quattrocento Sans"/>
              <a:ea typeface="Quattrocento Sans"/>
              <a:cs typeface="Quattrocento Sans"/>
              <a:sym typeface="Quattrocento Sans"/>
            </a:endParaRPr>
          </a:p>
          <a:p>
            <a:pPr marL="285750" marR="0" lvl="0" indent="-285750" algn="l" rtl="0">
              <a:lnSpc>
                <a:spcPct val="150000"/>
              </a:lnSpc>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Eraser - </a:t>
            </a:r>
            <a:r>
              <a:rPr lang="it-IT" sz="1800" u="sng">
                <a:solidFill>
                  <a:srgbClr val="0070C0"/>
                </a:solidFill>
                <a:latin typeface="Quattrocento Sans"/>
                <a:ea typeface="Quattrocento Sans"/>
                <a:cs typeface="Quattrocento Sans"/>
                <a:sym typeface="Quattrocento Sans"/>
                <a:hlinkClick r:id="rId7">
                  <a:extLst>
                    <a:ext uri="{A12FA001-AC4F-418D-AE19-62706E023703}">
                      <ahyp:hlinkClr xmlns:ahyp="http://schemas.microsoft.com/office/drawing/2018/hyperlinkcolor" val="tx"/>
                    </a:ext>
                  </a:extLst>
                </a:hlinkClick>
              </a:rPr>
              <a:t>https://eraser.heidi.ie/download/</a:t>
            </a:r>
            <a:endParaRPr sz="1800">
              <a:solidFill>
                <a:srgbClr val="0070C0"/>
              </a:solidFill>
              <a:latin typeface="Quattrocento Sans"/>
              <a:ea typeface="Quattrocento Sans"/>
              <a:cs typeface="Quattrocento Sans"/>
              <a:sym typeface="Quattrocento Sans"/>
            </a:endParaRPr>
          </a:p>
          <a:p>
            <a:pPr marL="285750" marR="0" lvl="0" indent="-285750" algn="l" rtl="0">
              <a:lnSpc>
                <a:spcPct val="150000"/>
              </a:lnSpc>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Recuva - </a:t>
            </a:r>
            <a:r>
              <a:rPr lang="it-IT" sz="1800" u="sng">
                <a:solidFill>
                  <a:srgbClr val="0070C0"/>
                </a:solidFill>
                <a:latin typeface="Quattrocento Sans"/>
                <a:ea typeface="Quattrocento Sans"/>
                <a:cs typeface="Quattrocento Sans"/>
                <a:sym typeface="Quattrocento Sans"/>
                <a:hlinkClick r:id="rId8">
                  <a:extLst>
                    <a:ext uri="{A12FA001-AC4F-418D-AE19-62706E023703}">
                      <ahyp:hlinkClr xmlns:ahyp="http://schemas.microsoft.com/office/drawing/2018/hyperlinkcolor" val="tx"/>
                    </a:ext>
                  </a:extLst>
                </a:hlinkClick>
              </a:rPr>
              <a:t>https://www.ccleaner.com/recuva/download</a:t>
            </a:r>
            <a:endParaRPr sz="1800">
              <a:solidFill>
                <a:srgbClr val="0070C0"/>
              </a:solidFill>
              <a:latin typeface="Quattrocento Sans"/>
              <a:ea typeface="Quattrocento Sans"/>
              <a:cs typeface="Quattrocento Sans"/>
              <a:sym typeface="Quattrocento Sans"/>
            </a:endParaRPr>
          </a:p>
          <a:p>
            <a:pPr marL="285750" marR="0" lvl="0" indent="-285750" algn="l" rtl="0">
              <a:lnSpc>
                <a:spcPct val="150000"/>
              </a:lnSpc>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GPG4Win - </a:t>
            </a:r>
            <a:r>
              <a:rPr lang="it-IT" sz="1800" u="sng">
                <a:solidFill>
                  <a:srgbClr val="0070C0"/>
                </a:solidFill>
                <a:latin typeface="Quattrocento Sans"/>
                <a:ea typeface="Quattrocento Sans"/>
                <a:cs typeface="Quattrocento Sans"/>
                <a:sym typeface="Quattrocento Sans"/>
                <a:hlinkClick r:id="rId9">
                  <a:extLst>
                    <a:ext uri="{A12FA001-AC4F-418D-AE19-62706E023703}">
                      <ahyp:hlinkClr xmlns:ahyp="http://schemas.microsoft.com/office/drawing/2018/hyperlinkcolor" val="tx"/>
                    </a:ext>
                  </a:extLst>
                </a:hlinkClick>
              </a:rPr>
              <a:t>https://www.gpg4win.org/</a:t>
            </a:r>
            <a:endParaRPr sz="1800">
              <a:solidFill>
                <a:srgbClr val="0070C0"/>
              </a:solidFill>
              <a:latin typeface="Quattrocento Sans"/>
              <a:ea typeface="Quattrocento Sans"/>
              <a:cs typeface="Quattrocento Sans"/>
              <a:sym typeface="Quattrocento Sans"/>
            </a:endParaRPr>
          </a:p>
          <a:p>
            <a:pPr marL="285750" marR="0" lvl="0" indent="-171450" algn="l" rtl="0">
              <a:lnSpc>
                <a:spcPct val="150000"/>
              </a:lnSpc>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9"/>
          <p:cNvSpPr txBox="1"/>
          <p:nvPr/>
        </p:nvSpPr>
        <p:spPr>
          <a:xfrm>
            <a:off x="553156" y="234072"/>
            <a:ext cx="9606541"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OSS Security Controls: Big Picture (per SysAdms)</a:t>
            </a:r>
            <a:endParaRPr/>
          </a:p>
        </p:txBody>
      </p:sp>
      <p:pic>
        <p:nvPicPr>
          <p:cNvPr id="306" name="Google Shape;306;p39" descr="F:\CONVENTIONS\2020\MINI-MASTER GREGORIO 7 (REMOTO)\minimaster swascan\OPen Source Tools per AUTODIFESA Digitale.jpg"/>
          <p:cNvPicPr preferRelativeResize="0"/>
          <p:nvPr/>
        </p:nvPicPr>
        <p:blipFill rotWithShape="1">
          <a:blip r:embed="rId3">
            <a:alphaModFix/>
          </a:blip>
          <a:srcRect/>
          <a:stretch/>
        </p:blipFill>
        <p:spPr>
          <a:xfrm>
            <a:off x="3083722" y="1189613"/>
            <a:ext cx="6024555" cy="47502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4"/>
          <p:cNvSpPr txBox="1"/>
          <p:nvPr/>
        </p:nvSpPr>
        <p:spPr>
          <a:xfrm>
            <a:off x="553156" y="234072"/>
            <a:ext cx="454041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Deep Web e Dark Web</a:t>
            </a:r>
            <a:endParaRPr/>
          </a:p>
        </p:txBody>
      </p:sp>
      <p:sp>
        <p:nvSpPr>
          <p:cNvPr id="52" name="Google Shape;52;p4"/>
          <p:cNvSpPr txBox="1"/>
          <p:nvPr/>
        </p:nvSpPr>
        <p:spPr>
          <a:xfrm>
            <a:off x="553156" y="1607976"/>
            <a:ext cx="9763099" cy="269343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0C0"/>
              </a:buClr>
              <a:buSzPts val="2000"/>
              <a:buFont typeface="Quattrocento Sans"/>
              <a:buNone/>
            </a:pPr>
            <a:r>
              <a:rPr lang="it-IT" sz="2000" b="1">
                <a:solidFill>
                  <a:srgbClr val="0070C0"/>
                </a:solidFill>
                <a:latin typeface="Quattrocento Sans"/>
                <a:ea typeface="Quattrocento Sans"/>
                <a:cs typeface="Quattrocento Sans"/>
                <a:sym typeface="Quattrocento Sans"/>
              </a:rPr>
              <a:t>DEEP WEB ≠ DARK WEB</a:t>
            </a:r>
            <a:endParaRPr/>
          </a:p>
          <a:p>
            <a:pPr marL="0" marR="0" lvl="0" indent="0" algn="just" rtl="0">
              <a:lnSpc>
                <a:spcPct val="150000"/>
              </a:lnSpc>
              <a:spcBef>
                <a:spcPts val="0"/>
              </a:spcBef>
              <a:spcAft>
                <a:spcPts val="0"/>
              </a:spcAft>
              <a:buClr>
                <a:schemeClr val="dk1"/>
              </a:buClr>
              <a:buSzPts val="1200"/>
              <a:buFont typeface="Calibri"/>
              <a:buNone/>
            </a:pPr>
            <a:endParaRPr sz="1200" b="1">
              <a:solidFill>
                <a:srgbClr val="0070C0"/>
              </a:solidFill>
              <a:latin typeface="Quattrocento Sans"/>
              <a:ea typeface="Quattrocento Sans"/>
              <a:cs typeface="Quattrocento Sans"/>
              <a:sym typeface="Quattrocento Sans"/>
            </a:endParaRPr>
          </a:p>
          <a:p>
            <a:pPr marL="171450" marR="0" lvl="0" indent="-171450" algn="just" rtl="0">
              <a:lnSpc>
                <a:spcPct val="150000"/>
              </a:lnSpc>
              <a:spcBef>
                <a:spcPts val="0"/>
              </a:spcBef>
              <a:spcAft>
                <a:spcPts val="0"/>
              </a:spcAft>
              <a:buClr>
                <a:srgbClr val="0070C0"/>
              </a:buClr>
              <a:buSzPts val="1400"/>
              <a:buFont typeface="Arial"/>
              <a:buChar char="•"/>
            </a:pPr>
            <a:r>
              <a:rPr lang="it-IT" sz="1400">
                <a:solidFill>
                  <a:srgbClr val="0070C0"/>
                </a:solidFill>
                <a:latin typeface="Quattrocento Sans"/>
                <a:ea typeface="Quattrocento Sans"/>
                <a:cs typeface="Quattrocento Sans"/>
                <a:sym typeface="Quattrocento Sans"/>
              </a:rPr>
              <a:t>Il DEEP WEB è costituito da tutte le informazioni che </a:t>
            </a:r>
            <a:r>
              <a:rPr lang="it-IT" sz="1400" b="1">
                <a:solidFill>
                  <a:srgbClr val="0070C0"/>
                </a:solidFill>
                <a:latin typeface="Quattrocento Sans"/>
                <a:ea typeface="Quattrocento Sans"/>
                <a:cs typeface="Quattrocento Sans"/>
                <a:sym typeface="Quattrocento Sans"/>
              </a:rPr>
              <a:t>non</a:t>
            </a:r>
            <a:r>
              <a:rPr lang="it-IT" sz="1400">
                <a:solidFill>
                  <a:srgbClr val="0070C0"/>
                </a:solidFill>
                <a:latin typeface="Quattrocento Sans"/>
                <a:ea typeface="Quattrocento Sans"/>
                <a:cs typeface="Quattrocento Sans"/>
                <a:sym typeface="Quattrocento Sans"/>
              </a:rPr>
              <a:t> sono indicizzate dai motori di ricerca tradizionali. </a:t>
            </a:r>
            <a:endParaRPr/>
          </a:p>
          <a:p>
            <a:pPr marL="171450" marR="0" lvl="0" indent="-171450" algn="just" rtl="0">
              <a:lnSpc>
                <a:spcPct val="150000"/>
              </a:lnSpc>
              <a:spcBef>
                <a:spcPts val="0"/>
              </a:spcBef>
              <a:spcAft>
                <a:spcPts val="0"/>
              </a:spcAft>
              <a:buClr>
                <a:srgbClr val="0070C0"/>
              </a:buClr>
              <a:buSzPts val="1400"/>
              <a:buFont typeface="Arial"/>
              <a:buChar char="•"/>
            </a:pPr>
            <a:r>
              <a:rPr lang="it-IT" sz="1400">
                <a:solidFill>
                  <a:srgbClr val="0070C0"/>
                </a:solidFill>
                <a:latin typeface="Quattrocento Sans"/>
                <a:ea typeface="Quattrocento Sans"/>
                <a:cs typeface="Quattrocento Sans"/>
                <a:sym typeface="Quattrocento Sans"/>
              </a:rPr>
              <a:t>Google, Bing e altri motori utilizzano spider per la scansionare il web ed i contenuti delle pagine. </a:t>
            </a:r>
            <a:endParaRPr/>
          </a:p>
          <a:p>
            <a:pPr marL="171450" marR="0" lvl="0" indent="-171450" algn="just" rtl="0">
              <a:lnSpc>
                <a:spcPct val="150000"/>
              </a:lnSpc>
              <a:spcBef>
                <a:spcPts val="0"/>
              </a:spcBef>
              <a:spcAft>
                <a:spcPts val="0"/>
              </a:spcAft>
              <a:buClr>
                <a:srgbClr val="0070C0"/>
              </a:buClr>
              <a:buSzPts val="1400"/>
              <a:buFont typeface="Arial"/>
              <a:buChar char="•"/>
            </a:pPr>
            <a:r>
              <a:rPr lang="it-IT" sz="1400">
                <a:solidFill>
                  <a:srgbClr val="0070C0"/>
                </a:solidFill>
                <a:latin typeface="Quattrocento Sans"/>
                <a:ea typeface="Quattrocento Sans"/>
                <a:cs typeface="Quattrocento Sans"/>
                <a:sym typeface="Quattrocento Sans"/>
              </a:rPr>
              <a:t>Se vi è un blocco di sicurezza,  codice corrotto,  configurazioni speciali (es. htaccess), password di accesso,  per cui lo spider non può scansionare  il contenuto, questo non sarà indicizzato.</a:t>
            </a:r>
            <a:endParaRPr/>
          </a:p>
          <a:p>
            <a:pPr marL="171450" marR="0" lvl="0" indent="-171450" algn="just" rtl="0">
              <a:lnSpc>
                <a:spcPct val="150000"/>
              </a:lnSpc>
              <a:spcBef>
                <a:spcPts val="0"/>
              </a:spcBef>
              <a:spcAft>
                <a:spcPts val="0"/>
              </a:spcAft>
              <a:buClr>
                <a:srgbClr val="0070C0"/>
              </a:buClr>
              <a:buSzPts val="1400"/>
              <a:buFont typeface="Arial"/>
              <a:buChar char="•"/>
            </a:pPr>
            <a:r>
              <a:rPr lang="it-IT" sz="1400">
                <a:solidFill>
                  <a:srgbClr val="0070C0"/>
                </a:solidFill>
                <a:latin typeface="Quattrocento Sans"/>
                <a:ea typeface="Quattrocento Sans"/>
                <a:cs typeface="Quattrocento Sans"/>
                <a:sym typeface="Quattrocento Sans"/>
              </a:rPr>
              <a:t>Di questa categoria fanno quindi parte nuovi siti non ancora indicizzati, pagine web a contenuto dinamico, web software e siti privati aziendali.</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0"/>
          <p:cNvSpPr txBox="1"/>
          <p:nvPr/>
        </p:nvSpPr>
        <p:spPr>
          <a:xfrm>
            <a:off x="553156" y="234072"/>
            <a:ext cx="167545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Agenda</a:t>
            </a:r>
            <a:endParaRPr/>
          </a:p>
        </p:txBody>
      </p:sp>
      <p:sp>
        <p:nvSpPr>
          <p:cNvPr id="312" name="Google Shape;312;p40"/>
          <p:cNvSpPr/>
          <p:nvPr/>
        </p:nvSpPr>
        <p:spPr>
          <a:xfrm>
            <a:off x="553156" y="1599086"/>
            <a:ext cx="6096000" cy="336470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 Cancellazione Sicura di Documenti </a:t>
            </a:r>
            <a:endParaRPr/>
          </a:p>
          <a:p>
            <a:pPr marL="285750" marR="0" lvl="0" indent="-285750" algn="l" rtl="0">
              <a:lnSpc>
                <a:spcPct val="150000"/>
              </a:lnSpc>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 Recuperare documenti cancellati dal PC</a:t>
            </a:r>
            <a:endParaRPr/>
          </a:p>
          <a:p>
            <a:pPr marL="285750" marR="0" lvl="0" indent="-285750" algn="l" rtl="0">
              <a:lnSpc>
                <a:spcPct val="150000"/>
              </a:lnSpc>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 Contatti, Sms, foto e file da un cellulare </a:t>
            </a:r>
            <a:endParaRPr/>
          </a:p>
          <a:p>
            <a:pPr marL="285750" marR="0" lvl="0" indent="-285750" algn="l" rtl="0">
              <a:lnSpc>
                <a:spcPct val="150000"/>
              </a:lnSpc>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 Ricevere email cifrate, cifrare file</a:t>
            </a:r>
            <a:endParaRPr/>
          </a:p>
          <a:p>
            <a:pPr marL="285750" marR="0" lvl="0" indent="-285750" algn="l" rtl="0">
              <a:lnSpc>
                <a:spcPct val="150000"/>
              </a:lnSpc>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 Documenti, hard disk, chiavette Usb</a:t>
            </a:r>
            <a:endParaRPr sz="1800">
              <a:solidFill>
                <a:srgbClr val="0070C0"/>
              </a:solidFill>
              <a:latin typeface="Quattrocento Sans"/>
              <a:ea typeface="Quattrocento Sans"/>
              <a:cs typeface="Quattrocento Sans"/>
              <a:sym typeface="Quattrocento Sans"/>
            </a:endParaRPr>
          </a:p>
          <a:p>
            <a:pPr marL="285750" marR="0" lvl="0" indent="-285750" algn="l" rtl="0">
              <a:lnSpc>
                <a:spcPct val="150000"/>
              </a:lnSpc>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 Metodi di Antiforensics</a:t>
            </a:r>
            <a:endParaRPr sz="1800">
              <a:solidFill>
                <a:srgbClr val="0070C0"/>
              </a:solidFill>
              <a:latin typeface="Quattrocento Sans"/>
              <a:ea typeface="Quattrocento Sans"/>
              <a:cs typeface="Quattrocento Sans"/>
              <a:sym typeface="Quattrocento Sans"/>
            </a:endParaRPr>
          </a:p>
          <a:p>
            <a:pPr marL="285750" marR="0" lvl="0" indent="-285750" algn="l" rtl="0">
              <a:lnSpc>
                <a:spcPct val="150000"/>
              </a:lnSpc>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 Comunicazioni mobili sicure</a:t>
            </a:r>
            <a:endParaRPr/>
          </a:p>
          <a:p>
            <a:pPr marL="285750" marR="0" lvl="0" indent="-285750" algn="l" rtl="0">
              <a:lnSpc>
                <a:spcPct val="150000"/>
              </a:lnSpc>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 Live Demo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1"/>
          <p:cNvSpPr txBox="1"/>
          <p:nvPr/>
        </p:nvSpPr>
        <p:spPr>
          <a:xfrm>
            <a:off x="553156" y="234072"/>
            <a:ext cx="431560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Cancellazione dei File</a:t>
            </a:r>
            <a:endParaRPr/>
          </a:p>
        </p:txBody>
      </p:sp>
      <p:sp>
        <p:nvSpPr>
          <p:cNvPr id="318" name="Google Shape;318;p41"/>
          <p:cNvSpPr/>
          <p:nvPr/>
        </p:nvSpPr>
        <p:spPr>
          <a:xfrm>
            <a:off x="553156" y="1313376"/>
            <a:ext cx="11016803"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I file system memorizzano i file in piccole unità di allocazione chiamate “cluster”  registrando la posizione del file, il  nome ed altre informazioni definite metadati (data creazione, proprietario, permessi, data modifica...) in speciali strutture che cambiano a seconda del tipo di file system</a:t>
            </a:r>
            <a:endParaRPr/>
          </a:p>
          <a:p>
            <a:pPr marL="285750" marR="0" lvl="0" indent="-171450" algn="l" rtl="0">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Un file sarà scritto su più cluster, creando una “catena” di cluster e una “mappa” che identifica quali cluster appartengono al file. </a:t>
            </a:r>
            <a:endParaRPr/>
          </a:p>
          <a:p>
            <a:pPr marL="285750" marR="0" lvl="0" indent="-171450" algn="l" rtl="0">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All'inizio ed alla fine della “catena” di cluster  sono posti   delle sequenze di caratteri che identificano il tipo di file: header e footer </a:t>
            </a:r>
            <a:endParaRPr/>
          </a:p>
        </p:txBody>
      </p:sp>
      <p:pic>
        <p:nvPicPr>
          <p:cNvPr id="319" name="Google Shape;319;p41"/>
          <p:cNvPicPr preferRelativeResize="0"/>
          <p:nvPr/>
        </p:nvPicPr>
        <p:blipFill rotWithShape="1">
          <a:blip r:embed="rId3">
            <a:alphaModFix/>
          </a:blip>
          <a:srcRect/>
          <a:stretch/>
        </p:blipFill>
        <p:spPr>
          <a:xfrm>
            <a:off x="553156" y="4331887"/>
            <a:ext cx="1856882" cy="123606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2"/>
          <p:cNvSpPr txBox="1"/>
          <p:nvPr/>
        </p:nvSpPr>
        <p:spPr>
          <a:xfrm>
            <a:off x="553156" y="234072"/>
            <a:ext cx="6240811"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Come funziona la cancellazione</a:t>
            </a:r>
            <a:endParaRPr/>
          </a:p>
        </p:txBody>
      </p:sp>
      <p:sp>
        <p:nvSpPr>
          <p:cNvPr id="325" name="Google Shape;325;p42"/>
          <p:cNvSpPr/>
          <p:nvPr/>
        </p:nvSpPr>
        <p:spPr>
          <a:xfrm>
            <a:off x="553156" y="1289234"/>
            <a:ext cx="10970150"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Quando viene cancellato un file viene solo messo un flag (l'operazione effettiva è diversa in base ai file system) per indicare che il file  è “deleted” ed i cluster utilizzati dal file cancellato  vengono resi nuovamente disponibili per altri file.</a:t>
            </a:r>
            <a:endParaRPr/>
          </a:p>
          <a:p>
            <a:pPr marL="285750" marR="0" lvl="0" indent="-171450" algn="l" rtl="0">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L'operazione di cancellazione di un file </a:t>
            </a:r>
            <a:r>
              <a:rPr lang="it-IT" sz="1800" b="1">
                <a:solidFill>
                  <a:srgbClr val="0070C0"/>
                </a:solidFill>
                <a:latin typeface="Quattrocento Sans"/>
                <a:ea typeface="Quattrocento Sans"/>
                <a:cs typeface="Quattrocento Sans"/>
                <a:sym typeface="Quattrocento Sans"/>
              </a:rPr>
              <a:t>non ripulisce i cluster </a:t>
            </a:r>
            <a:r>
              <a:rPr lang="it-IT" sz="1800">
                <a:solidFill>
                  <a:srgbClr val="0070C0"/>
                </a:solidFill>
                <a:latin typeface="Quattrocento Sans"/>
                <a:ea typeface="Quattrocento Sans"/>
                <a:cs typeface="Quattrocento Sans"/>
                <a:sym typeface="Quattrocento Sans"/>
              </a:rPr>
              <a:t>del loro contenuto permettendo così il recupero dei file cancellati se non sono stati sovrascritti.</a:t>
            </a:r>
            <a:endParaRPr/>
          </a:p>
          <a:p>
            <a:pPr marL="285750" marR="0" lvl="0" indent="-171450" algn="l" rtl="0">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Se il contenuto di un file non riempie completamente un cluster, possono rimanere parti del file che occupava precedentemente quel cluster. Si parla di </a:t>
            </a:r>
            <a:r>
              <a:rPr lang="it-IT" sz="1800" b="1">
                <a:solidFill>
                  <a:srgbClr val="0070C0"/>
                </a:solidFill>
                <a:latin typeface="Quattrocento Sans"/>
                <a:ea typeface="Quattrocento Sans"/>
                <a:cs typeface="Quattrocento Sans"/>
                <a:sym typeface="Quattrocento Sans"/>
              </a:rPr>
              <a:t>Slack Space</a:t>
            </a:r>
            <a:r>
              <a:rPr lang="it-IT" sz="1800">
                <a:solidFill>
                  <a:srgbClr val="0070C0"/>
                </a:solidFill>
                <a:latin typeface="Quattrocento Sans"/>
                <a:ea typeface="Quattrocento Sans"/>
                <a:cs typeface="Quattrocento Sans"/>
                <a:sym typeface="Quattrocento Sans"/>
              </a:rPr>
              <a:t>.</a:t>
            </a:r>
            <a:endParaRPr/>
          </a:p>
        </p:txBody>
      </p:sp>
      <p:sp>
        <p:nvSpPr>
          <p:cNvPr id="326" name="Google Shape;326;p42"/>
          <p:cNvSpPr/>
          <p:nvPr/>
        </p:nvSpPr>
        <p:spPr>
          <a:xfrm>
            <a:off x="1673931" y="4307745"/>
            <a:ext cx="5980112" cy="747713"/>
          </a:xfrm>
          <a:prstGeom prst="rect">
            <a:avLst/>
          </a:prstGeom>
          <a:solidFill>
            <a:srgbClr val="0070C0"/>
          </a:solidFill>
          <a:ln w="9525" cap="flat" cmpd="sng">
            <a:solidFill>
              <a:srgbClr val="3465A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dk1"/>
              </a:solidFill>
              <a:latin typeface="Quattrocento Sans"/>
              <a:ea typeface="Quattrocento Sans"/>
              <a:cs typeface="Quattrocento Sans"/>
              <a:sym typeface="Quattrocento Sans"/>
            </a:endParaRPr>
          </a:p>
        </p:txBody>
      </p:sp>
      <p:cxnSp>
        <p:nvCxnSpPr>
          <p:cNvPr id="327" name="Google Shape;327;p42"/>
          <p:cNvCxnSpPr/>
          <p:nvPr/>
        </p:nvCxnSpPr>
        <p:spPr>
          <a:xfrm>
            <a:off x="2421643" y="4307745"/>
            <a:ext cx="1588" cy="747713"/>
          </a:xfrm>
          <a:prstGeom prst="straightConnector1">
            <a:avLst/>
          </a:prstGeom>
          <a:noFill/>
          <a:ln w="9525" cap="flat" cmpd="sng">
            <a:solidFill>
              <a:srgbClr val="000000"/>
            </a:solidFill>
            <a:prstDash val="solid"/>
            <a:round/>
            <a:headEnd type="none" w="med" len="med"/>
            <a:tailEnd type="none" w="med" len="med"/>
          </a:ln>
        </p:spPr>
      </p:cxnSp>
      <p:cxnSp>
        <p:nvCxnSpPr>
          <p:cNvPr id="328" name="Google Shape;328;p42"/>
          <p:cNvCxnSpPr/>
          <p:nvPr/>
        </p:nvCxnSpPr>
        <p:spPr>
          <a:xfrm>
            <a:off x="3169356" y="4307745"/>
            <a:ext cx="1587" cy="747713"/>
          </a:xfrm>
          <a:prstGeom prst="straightConnector1">
            <a:avLst/>
          </a:prstGeom>
          <a:noFill/>
          <a:ln w="9525" cap="flat" cmpd="sng">
            <a:solidFill>
              <a:srgbClr val="000000"/>
            </a:solidFill>
            <a:prstDash val="solid"/>
            <a:round/>
            <a:headEnd type="none" w="med" len="med"/>
            <a:tailEnd type="none" w="med" len="med"/>
          </a:ln>
        </p:spPr>
      </p:cxnSp>
      <p:cxnSp>
        <p:nvCxnSpPr>
          <p:cNvPr id="329" name="Google Shape;329;p42"/>
          <p:cNvCxnSpPr/>
          <p:nvPr/>
        </p:nvCxnSpPr>
        <p:spPr>
          <a:xfrm>
            <a:off x="3917068" y="4307745"/>
            <a:ext cx="1588" cy="747713"/>
          </a:xfrm>
          <a:prstGeom prst="straightConnector1">
            <a:avLst/>
          </a:prstGeom>
          <a:noFill/>
          <a:ln w="9525" cap="flat" cmpd="sng">
            <a:solidFill>
              <a:srgbClr val="000000"/>
            </a:solidFill>
            <a:prstDash val="solid"/>
            <a:round/>
            <a:headEnd type="none" w="med" len="med"/>
            <a:tailEnd type="none" w="med" len="med"/>
          </a:ln>
        </p:spPr>
      </p:cxnSp>
      <p:cxnSp>
        <p:nvCxnSpPr>
          <p:cNvPr id="330" name="Google Shape;330;p42"/>
          <p:cNvCxnSpPr/>
          <p:nvPr/>
        </p:nvCxnSpPr>
        <p:spPr>
          <a:xfrm>
            <a:off x="4663193" y="4307745"/>
            <a:ext cx="1588" cy="747713"/>
          </a:xfrm>
          <a:prstGeom prst="straightConnector1">
            <a:avLst/>
          </a:prstGeom>
          <a:noFill/>
          <a:ln w="9525" cap="flat" cmpd="sng">
            <a:solidFill>
              <a:srgbClr val="000000"/>
            </a:solidFill>
            <a:prstDash val="solid"/>
            <a:round/>
            <a:headEnd type="none" w="med" len="med"/>
            <a:tailEnd type="none" w="med" len="med"/>
          </a:ln>
        </p:spPr>
      </p:cxnSp>
      <p:cxnSp>
        <p:nvCxnSpPr>
          <p:cNvPr id="331" name="Google Shape;331;p42"/>
          <p:cNvCxnSpPr/>
          <p:nvPr/>
        </p:nvCxnSpPr>
        <p:spPr>
          <a:xfrm>
            <a:off x="5410906" y="4307745"/>
            <a:ext cx="1587" cy="747713"/>
          </a:xfrm>
          <a:prstGeom prst="straightConnector1">
            <a:avLst/>
          </a:prstGeom>
          <a:noFill/>
          <a:ln w="9525" cap="flat" cmpd="sng">
            <a:solidFill>
              <a:srgbClr val="000000"/>
            </a:solidFill>
            <a:prstDash val="solid"/>
            <a:round/>
            <a:headEnd type="none" w="med" len="med"/>
            <a:tailEnd type="none" w="med" len="med"/>
          </a:ln>
        </p:spPr>
      </p:cxnSp>
      <p:cxnSp>
        <p:nvCxnSpPr>
          <p:cNvPr id="332" name="Google Shape;332;p42"/>
          <p:cNvCxnSpPr/>
          <p:nvPr/>
        </p:nvCxnSpPr>
        <p:spPr>
          <a:xfrm>
            <a:off x="6158618" y="4307745"/>
            <a:ext cx="1588" cy="747713"/>
          </a:xfrm>
          <a:prstGeom prst="straightConnector1">
            <a:avLst/>
          </a:prstGeom>
          <a:noFill/>
          <a:ln w="9525" cap="flat" cmpd="sng">
            <a:solidFill>
              <a:srgbClr val="000000"/>
            </a:solidFill>
            <a:prstDash val="solid"/>
            <a:round/>
            <a:headEnd type="none" w="med" len="med"/>
            <a:tailEnd type="none" w="med" len="med"/>
          </a:ln>
        </p:spPr>
      </p:cxnSp>
      <p:cxnSp>
        <p:nvCxnSpPr>
          <p:cNvPr id="333" name="Google Shape;333;p42"/>
          <p:cNvCxnSpPr/>
          <p:nvPr/>
        </p:nvCxnSpPr>
        <p:spPr>
          <a:xfrm>
            <a:off x="6906331" y="4307745"/>
            <a:ext cx="1587" cy="747713"/>
          </a:xfrm>
          <a:prstGeom prst="straightConnector1">
            <a:avLst/>
          </a:prstGeom>
          <a:noFill/>
          <a:ln w="9525" cap="flat" cmpd="sng">
            <a:solidFill>
              <a:srgbClr val="000000"/>
            </a:solidFill>
            <a:prstDash val="solid"/>
            <a:round/>
            <a:headEnd type="none" w="med" len="med"/>
            <a:tailEnd type="none" w="med" len="med"/>
          </a:ln>
        </p:spPr>
      </p:cxnSp>
      <p:cxnSp>
        <p:nvCxnSpPr>
          <p:cNvPr id="334" name="Google Shape;334;p42"/>
          <p:cNvCxnSpPr/>
          <p:nvPr/>
        </p:nvCxnSpPr>
        <p:spPr>
          <a:xfrm>
            <a:off x="1861256" y="5698395"/>
            <a:ext cx="2616200" cy="1588"/>
          </a:xfrm>
          <a:prstGeom prst="straightConnector1">
            <a:avLst/>
          </a:prstGeom>
          <a:noFill/>
          <a:ln w="9525" cap="flat" cmpd="sng">
            <a:solidFill>
              <a:srgbClr val="0070C0"/>
            </a:solidFill>
            <a:prstDash val="solid"/>
            <a:round/>
            <a:headEnd type="triangle" w="med" len="med"/>
            <a:tailEnd type="triangle" w="med" len="med"/>
          </a:ln>
        </p:spPr>
      </p:cxnSp>
      <p:sp>
        <p:nvSpPr>
          <p:cNvPr id="335" name="Google Shape;335;p42"/>
          <p:cNvSpPr txBox="1"/>
          <p:nvPr/>
        </p:nvSpPr>
        <p:spPr>
          <a:xfrm>
            <a:off x="1861256" y="5184128"/>
            <a:ext cx="2617787" cy="460211"/>
          </a:xfrm>
          <a:prstGeom prst="rect">
            <a:avLst/>
          </a:prstGeom>
          <a:noFill/>
          <a:ln>
            <a:noFill/>
          </a:ln>
        </p:spPr>
        <p:txBody>
          <a:bodyPr spcFirstLastPara="1" wrap="square" lIns="90000" tIns="45000" rIns="90000" bIns="45000" anchor="ctr" anchorCtr="1">
            <a:spAutoFit/>
          </a:bodyPr>
          <a:lstStyle/>
          <a:p>
            <a:pPr marL="0" marR="0" lvl="0" indent="0" algn="l" rtl="0">
              <a:spcBef>
                <a:spcPts val="0"/>
              </a:spcBef>
              <a:spcAft>
                <a:spcPts val="0"/>
              </a:spcAft>
              <a:buClr>
                <a:srgbClr val="000000"/>
              </a:buClr>
              <a:buSzPts val="2400"/>
              <a:buFont typeface="Times New Roman"/>
              <a:buNone/>
            </a:pPr>
            <a:r>
              <a:rPr lang="it-IT" sz="2400">
                <a:solidFill>
                  <a:srgbClr val="0070C0"/>
                </a:solidFill>
                <a:latin typeface="Quattrocento Sans"/>
                <a:ea typeface="Quattrocento Sans"/>
                <a:cs typeface="Quattrocento Sans"/>
                <a:sym typeface="Quattrocento Sans"/>
              </a:rPr>
              <a:t>Cluster 1</a:t>
            </a:r>
            <a:endParaRPr/>
          </a:p>
        </p:txBody>
      </p:sp>
      <p:cxnSp>
        <p:nvCxnSpPr>
          <p:cNvPr id="336" name="Google Shape;336;p42"/>
          <p:cNvCxnSpPr/>
          <p:nvPr/>
        </p:nvCxnSpPr>
        <p:spPr>
          <a:xfrm>
            <a:off x="4850518" y="5698395"/>
            <a:ext cx="2616200" cy="1588"/>
          </a:xfrm>
          <a:prstGeom prst="straightConnector1">
            <a:avLst/>
          </a:prstGeom>
          <a:noFill/>
          <a:ln w="9525" cap="flat" cmpd="sng">
            <a:solidFill>
              <a:srgbClr val="0070C0"/>
            </a:solidFill>
            <a:prstDash val="solid"/>
            <a:round/>
            <a:headEnd type="triangle" w="med" len="med"/>
            <a:tailEnd type="triangle" w="med" len="med"/>
          </a:ln>
        </p:spPr>
      </p:cxnSp>
      <p:sp>
        <p:nvSpPr>
          <p:cNvPr id="337" name="Google Shape;337;p42"/>
          <p:cNvSpPr txBox="1"/>
          <p:nvPr/>
        </p:nvSpPr>
        <p:spPr>
          <a:xfrm>
            <a:off x="4850518" y="5198415"/>
            <a:ext cx="2617788" cy="460211"/>
          </a:xfrm>
          <a:prstGeom prst="rect">
            <a:avLst/>
          </a:prstGeom>
          <a:noFill/>
          <a:ln>
            <a:noFill/>
          </a:ln>
        </p:spPr>
        <p:txBody>
          <a:bodyPr spcFirstLastPara="1" wrap="square" lIns="90000" tIns="45000" rIns="90000" bIns="45000" anchor="ctr" anchorCtr="1">
            <a:spAutoFit/>
          </a:bodyPr>
          <a:lstStyle/>
          <a:p>
            <a:pPr marL="0" marR="0" lvl="0" indent="0" algn="l" rtl="0">
              <a:spcBef>
                <a:spcPts val="0"/>
              </a:spcBef>
              <a:spcAft>
                <a:spcPts val="0"/>
              </a:spcAft>
              <a:buClr>
                <a:srgbClr val="000000"/>
              </a:buClr>
              <a:buSzPts val="2400"/>
              <a:buFont typeface="Times New Roman"/>
              <a:buNone/>
            </a:pPr>
            <a:r>
              <a:rPr lang="it-IT" sz="2400">
                <a:solidFill>
                  <a:srgbClr val="0070C0"/>
                </a:solidFill>
                <a:latin typeface="Quattrocento Sans"/>
                <a:ea typeface="Quattrocento Sans"/>
                <a:cs typeface="Quattrocento Sans"/>
                <a:sym typeface="Quattrocento Sans"/>
              </a:rPr>
              <a:t>Cluster 2</a:t>
            </a:r>
            <a:endParaRPr/>
          </a:p>
        </p:txBody>
      </p:sp>
      <p:cxnSp>
        <p:nvCxnSpPr>
          <p:cNvPr id="338" name="Google Shape;338;p42"/>
          <p:cNvCxnSpPr/>
          <p:nvPr/>
        </p:nvCxnSpPr>
        <p:spPr>
          <a:xfrm>
            <a:off x="4663193" y="5242783"/>
            <a:ext cx="1588" cy="373062"/>
          </a:xfrm>
          <a:prstGeom prst="straightConnector1">
            <a:avLst/>
          </a:prstGeom>
          <a:noFill/>
          <a:ln w="9525" cap="flat" cmpd="sng">
            <a:solidFill>
              <a:srgbClr val="0070C0"/>
            </a:solidFill>
            <a:prstDash val="solid"/>
            <a:round/>
            <a:headEnd type="none" w="med" len="med"/>
            <a:tailEnd type="none" w="med" len="med"/>
          </a:ln>
        </p:spPr>
      </p:cxnSp>
      <p:cxnSp>
        <p:nvCxnSpPr>
          <p:cNvPr id="339" name="Google Shape;339;p42"/>
          <p:cNvCxnSpPr/>
          <p:nvPr/>
        </p:nvCxnSpPr>
        <p:spPr>
          <a:xfrm>
            <a:off x="7654043" y="5242783"/>
            <a:ext cx="1588" cy="373062"/>
          </a:xfrm>
          <a:prstGeom prst="straightConnector1">
            <a:avLst/>
          </a:prstGeom>
          <a:noFill/>
          <a:ln w="9525" cap="flat" cmpd="sng">
            <a:solidFill>
              <a:srgbClr val="0070C0"/>
            </a:solidFill>
            <a:prstDash val="solid"/>
            <a:round/>
            <a:headEnd type="none" w="med" len="med"/>
            <a:tailEnd type="none" w="med" len="med"/>
          </a:ln>
        </p:spPr>
      </p:cxnSp>
      <p:cxnSp>
        <p:nvCxnSpPr>
          <p:cNvPr id="340" name="Google Shape;340;p42"/>
          <p:cNvCxnSpPr/>
          <p:nvPr/>
        </p:nvCxnSpPr>
        <p:spPr>
          <a:xfrm>
            <a:off x="1673931" y="5242783"/>
            <a:ext cx="1587" cy="373062"/>
          </a:xfrm>
          <a:prstGeom prst="straightConnector1">
            <a:avLst/>
          </a:prstGeom>
          <a:noFill/>
          <a:ln w="9525" cap="flat" cmpd="sng">
            <a:solidFill>
              <a:srgbClr val="0070C0"/>
            </a:solidFill>
            <a:prstDash val="solid"/>
            <a:round/>
            <a:headEnd type="none" w="med" len="med"/>
            <a:tailEnd type="none" w="med" len="med"/>
          </a:ln>
        </p:spPr>
      </p:cxnSp>
      <p:sp>
        <p:nvSpPr>
          <p:cNvPr id="341" name="Google Shape;341;p42"/>
          <p:cNvSpPr txBox="1"/>
          <p:nvPr/>
        </p:nvSpPr>
        <p:spPr>
          <a:xfrm>
            <a:off x="3169356" y="4496658"/>
            <a:ext cx="747712" cy="515937"/>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Clr>
                <a:srgbClr val="000000"/>
              </a:buClr>
              <a:buSzPts val="1400"/>
              <a:buFont typeface="Times New Roman"/>
              <a:buNone/>
            </a:pPr>
            <a:r>
              <a:rPr lang="it-IT" sz="1400">
                <a:solidFill>
                  <a:schemeClr val="lt1"/>
                </a:solidFill>
                <a:latin typeface="Quattrocento Sans"/>
                <a:ea typeface="Quattrocento Sans"/>
                <a:cs typeface="Quattrocento Sans"/>
                <a:sym typeface="Quattrocento Sans"/>
              </a:rPr>
              <a:t>Settore 3</a:t>
            </a:r>
            <a:endParaRPr/>
          </a:p>
        </p:txBody>
      </p:sp>
      <p:sp>
        <p:nvSpPr>
          <p:cNvPr id="342" name="Google Shape;342;p42"/>
          <p:cNvSpPr/>
          <p:nvPr/>
        </p:nvSpPr>
        <p:spPr>
          <a:xfrm>
            <a:off x="5037843" y="4307745"/>
            <a:ext cx="2616200" cy="747713"/>
          </a:xfrm>
          <a:prstGeom prst="rect">
            <a:avLst/>
          </a:prstGeom>
          <a:solidFill>
            <a:schemeClr val="accent2"/>
          </a:solidFill>
          <a:ln w="9525" cap="flat" cmpd="sng">
            <a:solidFill>
              <a:srgbClr val="3465A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Times New Roman"/>
              <a:buNone/>
            </a:pPr>
            <a:endParaRPr sz="1800">
              <a:solidFill>
                <a:schemeClr val="dk1"/>
              </a:solidFill>
              <a:latin typeface="Quattrocento Sans"/>
              <a:ea typeface="Quattrocento Sans"/>
              <a:cs typeface="Quattrocento Sans"/>
              <a:sym typeface="Quattrocento Sans"/>
            </a:endParaRPr>
          </a:p>
        </p:txBody>
      </p:sp>
      <p:cxnSp>
        <p:nvCxnSpPr>
          <p:cNvPr id="343" name="Google Shape;343;p42"/>
          <p:cNvCxnSpPr/>
          <p:nvPr/>
        </p:nvCxnSpPr>
        <p:spPr>
          <a:xfrm>
            <a:off x="7395281" y="4798283"/>
            <a:ext cx="933450" cy="373062"/>
          </a:xfrm>
          <a:prstGeom prst="straightConnector1">
            <a:avLst/>
          </a:prstGeom>
          <a:noFill/>
          <a:ln w="9525" cap="flat" cmpd="sng">
            <a:solidFill>
              <a:srgbClr val="0070C0"/>
            </a:solidFill>
            <a:prstDash val="solid"/>
            <a:round/>
            <a:headEnd type="none" w="med" len="med"/>
            <a:tailEnd type="none" w="med" len="med"/>
          </a:ln>
        </p:spPr>
      </p:cxnSp>
      <p:cxnSp>
        <p:nvCxnSpPr>
          <p:cNvPr id="344" name="Google Shape;344;p42"/>
          <p:cNvCxnSpPr/>
          <p:nvPr/>
        </p:nvCxnSpPr>
        <p:spPr>
          <a:xfrm>
            <a:off x="6158618" y="4307745"/>
            <a:ext cx="1588" cy="747713"/>
          </a:xfrm>
          <a:prstGeom prst="straightConnector1">
            <a:avLst/>
          </a:prstGeom>
          <a:noFill/>
          <a:ln w="9525" cap="flat" cmpd="sng">
            <a:solidFill>
              <a:srgbClr val="000000"/>
            </a:solidFill>
            <a:prstDash val="solid"/>
            <a:round/>
            <a:headEnd type="none" w="med" len="med"/>
            <a:tailEnd type="none" w="med" len="med"/>
          </a:ln>
        </p:spPr>
      </p:cxnSp>
      <p:cxnSp>
        <p:nvCxnSpPr>
          <p:cNvPr id="345" name="Google Shape;345;p42"/>
          <p:cNvCxnSpPr/>
          <p:nvPr/>
        </p:nvCxnSpPr>
        <p:spPr>
          <a:xfrm>
            <a:off x="6906331" y="4307745"/>
            <a:ext cx="1587" cy="747713"/>
          </a:xfrm>
          <a:prstGeom prst="straightConnector1">
            <a:avLst/>
          </a:prstGeom>
          <a:noFill/>
          <a:ln w="9525" cap="flat" cmpd="sng">
            <a:solidFill>
              <a:srgbClr val="000000"/>
            </a:solidFill>
            <a:prstDash val="solid"/>
            <a:round/>
            <a:headEnd type="none" w="med" len="med"/>
            <a:tailEnd type="none" w="med" len="med"/>
          </a:ln>
        </p:spPr>
      </p:cxnSp>
      <p:cxnSp>
        <p:nvCxnSpPr>
          <p:cNvPr id="346" name="Google Shape;346;p42"/>
          <p:cNvCxnSpPr/>
          <p:nvPr/>
        </p:nvCxnSpPr>
        <p:spPr>
          <a:xfrm>
            <a:off x="5410906" y="4307745"/>
            <a:ext cx="1587" cy="747713"/>
          </a:xfrm>
          <a:prstGeom prst="straightConnector1">
            <a:avLst/>
          </a:prstGeom>
          <a:noFill/>
          <a:ln w="9525" cap="flat" cmpd="sng">
            <a:solidFill>
              <a:srgbClr val="000000"/>
            </a:solidFill>
            <a:prstDash val="solid"/>
            <a:round/>
            <a:headEnd type="none" w="med" len="med"/>
            <a:tailEnd type="none" w="med" len="med"/>
          </a:ln>
        </p:spPr>
      </p:cxnSp>
      <p:sp>
        <p:nvSpPr>
          <p:cNvPr id="347" name="Google Shape;347;p42"/>
          <p:cNvSpPr txBox="1"/>
          <p:nvPr/>
        </p:nvSpPr>
        <p:spPr>
          <a:xfrm>
            <a:off x="1673931" y="4495070"/>
            <a:ext cx="747712" cy="515938"/>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Clr>
                <a:srgbClr val="000000"/>
              </a:buClr>
              <a:buSzPts val="1400"/>
              <a:buFont typeface="Times New Roman"/>
              <a:buNone/>
            </a:pPr>
            <a:r>
              <a:rPr lang="it-IT" sz="1400">
                <a:solidFill>
                  <a:schemeClr val="lt1"/>
                </a:solidFill>
                <a:latin typeface="Quattrocento Sans"/>
                <a:ea typeface="Quattrocento Sans"/>
                <a:cs typeface="Quattrocento Sans"/>
                <a:sym typeface="Quattrocento Sans"/>
              </a:rPr>
              <a:t>Settore 1</a:t>
            </a:r>
            <a:endParaRPr/>
          </a:p>
        </p:txBody>
      </p:sp>
      <p:sp>
        <p:nvSpPr>
          <p:cNvPr id="348" name="Google Shape;348;p42"/>
          <p:cNvSpPr txBox="1"/>
          <p:nvPr/>
        </p:nvSpPr>
        <p:spPr>
          <a:xfrm>
            <a:off x="2421643" y="4496658"/>
            <a:ext cx="747713" cy="515937"/>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Clr>
                <a:srgbClr val="000000"/>
              </a:buClr>
              <a:buSzPts val="1400"/>
              <a:buFont typeface="Times New Roman"/>
              <a:buNone/>
            </a:pPr>
            <a:r>
              <a:rPr lang="it-IT" sz="1400">
                <a:solidFill>
                  <a:schemeClr val="lt1"/>
                </a:solidFill>
                <a:latin typeface="Quattrocento Sans"/>
                <a:ea typeface="Quattrocento Sans"/>
                <a:cs typeface="Quattrocento Sans"/>
                <a:sym typeface="Quattrocento Sans"/>
              </a:rPr>
              <a:t>Settore 2</a:t>
            </a:r>
            <a:endParaRPr/>
          </a:p>
        </p:txBody>
      </p:sp>
      <p:sp>
        <p:nvSpPr>
          <p:cNvPr id="349" name="Google Shape;349;p42"/>
          <p:cNvSpPr txBox="1"/>
          <p:nvPr/>
        </p:nvSpPr>
        <p:spPr>
          <a:xfrm>
            <a:off x="3917068" y="4496658"/>
            <a:ext cx="747713" cy="515937"/>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Clr>
                <a:srgbClr val="000000"/>
              </a:buClr>
              <a:buSzPts val="1400"/>
              <a:buFont typeface="Times New Roman"/>
              <a:buNone/>
            </a:pPr>
            <a:r>
              <a:rPr lang="it-IT" sz="1400">
                <a:solidFill>
                  <a:schemeClr val="lt1"/>
                </a:solidFill>
                <a:latin typeface="Quattrocento Sans"/>
                <a:ea typeface="Quattrocento Sans"/>
                <a:cs typeface="Quattrocento Sans"/>
                <a:sym typeface="Quattrocento Sans"/>
              </a:rPr>
              <a:t>Settore 4</a:t>
            </a:r>
            <a:endParaRPr/>
          </a:p>
        </p:txBody>
      </p:sp>
      <p:sp>
        <p:nvSpPr>
          <p:cNvPr id="350" name="Google Shape;350;p42"/>
          <p:cNvSpPr txBox="1"/>
          <p:nvPr/>
        </p:nvSpPr>
        <p:spPr>
          <a:xfrm>
            <a:off x="5410906" y="4495070"/>
            <a:ext cx="747712" cy="515938"/>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Clr>
                <a:srgbClr val="000000"/>
              </a:buClr>
              <a:buSzPts val="1400"/>
              <a:buFont typeface="Times New Roman"/>
              <a:buNone/>
            </a:pPr>
            <a:r>
              <a:rPr lang="it-IT" sz="1400">
                <a:solidFill>
                  <a:schemeClr val="lt1"/>
                </a:solidFill>
                <a:latin typeface="Quattrocento Sans"/>
                <a:ea typeface="Quattrocento Sans"/>
                <a:cs typeface="Quattrocento Sans"/>
                <a:sym typeface="Quattrocento Sans"/>
              </a:rPr>
              <a:t>Settore 6</a:t>
            </a:r>
            <a:endParaRPr/>
          </a:p>
        </p:txBody>
      </p:sp>
      <p:sp>
        <p:nvSpPr>
          <p:cNvPr id="351" name="Google Shape;351;p42"/>
          <p:cNvSpPr txBox="1"/>
          <p:nvPr/>
        </p:nvSpPr>
        <p:spPr>
          <a:xfrm>
            <a:off x="6158618" y="4495070"/>
            <a:ext cx="747713" cy="515938"/>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Clr>
                <a:srgbClr val="000000"/>
              </a:buClr>
              <a:buSzPts val="1400"/>
              <a:buFont typeface="Times New Roman"/>
              <a:buNone/>
            </a:pPr>
            <a:r>
              <a:rPr lang="it-IT" sz="1400">
                <a:solidFill>
                  <a:schemeClr val="lt1"/>
                </a:solidFill>
                <a:latin typeface="Quattrocento Sans"/>
                <a:ea typeface="Quattrocento Sans"/>
                <a:cs typeface="Quattrocento Sans"/>
                <a:sym typeface="Quattrocento Sans"/>
              </a:rPr>
              <a:t>Settore 7</a:t>
            </a:r>
            <a:endParaRPr/>
          </a:p>
        </p:txBody>
      </p:sp>
      <p:sp>
        <p:nvSpPr>
          <p:cNvPr id="352" name="Google Shape;352;p42"/>
          <p:cNvSpPr txBox="1"/>
          <p:nvPr/>
        </p:nvSpPr>
        <p:spPr>
          <a:xfrm>
            <a:off x="6906331" y="4496658"/>
            <a:ext cx="747712" cy="515937"/>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Clr>
                <a:srgbClr val="000000"/>
              </a:buClr>
              <a:buSzPts val="1400"/>
              <a:buFont typeface="Times New Roman"/>
              <a:buNone/>
            </a:pPr>
            <a:r>
              <a:rPr lang="it-IT" sz="1400">
                <a:solidFill>
                  <a:schemeClr val="lt1"/>
                </a:solidFill>
                <a:latin typeface="Quattrocento Sans"/>
                <a:ea typeface="Quattrocento Sans"/>
                <a:cs typeface="Quattrocento Sans"/>
                <a:sym typeface="Quattrocento Sans"/>
              </a:rPr>
              <a:t>Settore 8</a:t>
            </a:r>
            <a:endParaRPr/>
          </a:p>
        </p:txBody>
      </p:sp>
      <p:sp>
        <p:nvSpPr>
          <p:cNvPr id="353" name="Google Shape;353;p42"/>
          <p:cNvSpPr txBox="1"/>
          <p:nvPr/>
        </p:nvSpPr>
        <p:spPr>
          <a:xfrm>
            <a:off x="4663193" y="4495070"/>
            <a:ext cx="747713" cy="515938"/>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Clr>
                <a:srgbClr val="000000"/>
              </a:buClr>
              <a:buSzPts val="1400"/>
              <a:buFont typeface="Times New Roman"/>
              <a:buNone/>
            </a:pPr>
            <a:r>
              <a:rPr lang="it-IT" sz="1400">
                <a:solidFill>
                  <a:schemeClr val="lt1"/>
                </a:solidFill>
                <a:latin typeface="Quattrocento Sans"/>
                <a:ea typeface="Quattrocento Sans"/>
                <a:cs typeface="Quattrocento Sans"/>
                <a:sym typeface="Quattrocento Sans"/>
              </a:rPr>
              <a:t>Settore 5</a:t>
            </a:r>
            <a:endParaRPr/>
          </a:p>
        </p:txBody>
      </p:sp>
      <p:cxnSp>
        <p:nvCxnSpPr>
          <p:cNvPr id="354" name="Google Shape;354;p42"/>
          <p:cNvCxnSpPr/>
          <p:nvPr/>
        </p:nvCxnSpPr>
        <p:spPr>
          <a:xfrm rot="10800000" flipH="1">
            <a:off x="984956" y="4941158"/>
            <a:ext cx="933450" cy="376237"/>
          </a:xfrm>
          <a:prstGeom prst="straightConnector1">
            <a:avLst/>
          </a:prstGeom>
          <a:noFill/>
          <a:ln w="9525" cap="flat" cmpd="sng">
            <a:solidFill>
              <a:srgbClr val="0070C0"/>
            </a:solidFill>
            <a:prstDash val="solid"/>
            <a:round/>
            <a:headEnd type="none" w="med" len="med"/>
            <a:tailEnd type="none" w="med" len="med"/>
          </a:ln>
        </p:spPr>
      </p:cxnSp>
      <p:sp>
        <p:nvSpPr>
          <p:cNvPr id="355" name="Google Shape;355;p42"/>
          <p:cNvSpPr txBox="1"/>
          <p:nvPr/>
        </p:nvSpPr>
        <p:spPr>
          <a:xfrm>
            <a:off x="553156" y="5150708"/>
            <a:ext cx="933450" cy="333375"/>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Clr>
                <a:srgbClr val="000000"/>
              </a:buClr>
              <a:buSzPts val="1600"/>
              <a:buFont typeface="Times New Roman"/>
              <a:buNone/>
            </a:pPr>
            <a:r>
              <a:rPr lang="it-IT" sz="1600">
                <a:solidFill>
                  <a:srgbClr val="0070C0"/>
                </a:solidFill>
                <a:latin typeface="Quattrocento Sans"/>
                <a:ea typeface="Quattrocento Sans"/>
                <a:cs typeface="Quattrocento Sans"/>
                <a:sym typeface="Quattrocento Sans"/>
              </a:rPr>
              <a:t>file</a:t>
            </a:r>
            <a:endParaRPr/>
          </a:p>
        </p:txBody>
      </p:sp>
      <p:sp>
        <p:nvSpPr>
          <p:cNvPr id="356" name="Google Shape;356;p42"/>
          <p:cNvSpPr txBox="1"/>
          <p:nvPr/>
        </p:nvSpPr>
        <p:spPr>
          <a:xfrm>
            <a:off x="7609593" y="5055458"/>
            <a:ext cx="1439863" cy="333375"/>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Clr>
                <a:srgbClr val="000000"/>
              </a:buClr>
              <a:buSzPts val="1600"/>
              <a:buFont typeface="Times New Roman"/>
              <a:buNone/>
            </a:pPr>
            <a:r>
              <a:rPr lang="it-IT" sz="1600">
                <a:solidFill>
                  <a:srgbClr val="0070C0"/>
                </a:solidFill>
                <a:latin typeface="Quattrocento Sans"/>
                <a:ea typeface="Quattrocento Sans"/>
                <a:cs typeface="Quattrocento Sans"/>
                <a:sym typeface="Quattrocento Sans"/>
              </a:rPr>
              <a:t>Slack space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3"/>
          <p:cNvSpPr txBox="1"/>
          <p:nvPr/>
        </p:nvSpPr>
        <p:spPr>
          <a:xfrm>
            <a:off x="553156" y="234072"/>
            <a:ext cx="406553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Cancellazione sicura</a:t>
            </a:r>
            <a:endParaRPr/>
          </a:p>
        </p:txBody>
      </p:sp>
      <p:sp>
        <p:nvSpPr>
          <p:cNvPr id="362" name="Google Shape;362;p43"/>
          <p:cNvSpPr txBox="1"/>
          <p:nvPr/>
        </p:nvSpPr>
        <p:spPr>
          <a:xfrm>
            <a:off x="553156" y="1733443"/>
            <a:ext cx="10746215" cy="317009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70C0"/>
              </a:buClr>
              <a:buSzPts val="2052"/>
              <a:buFont typeface="Arial"/>
              <a:buChar char="•"/>
            </a:pPr>
            <a:r>
              <a:rPr lang="it-IT" sz="1800">
                <a:solidFill>
                  <a:srgbClr val="0070C0"/>
                </a:solidFill>
                <a:latin typeface="Quattrocento Sans"/>
                <a:ea typeface="Quattrocento Sans"/>
                <a:cs typeface="Quattrocento Sans"/>
                <a:sym typeface="Quattrocento Sans"/>
              </a:rPr>
              <a:t>Le norme sulla privacy impongono la cancellazione sicura dei dati personali memorizzati su supporti dismessi</a:t>
            </a:r>
            <a:endParaRPr/>
          </a:p>
          <a:p>
            <a:pPr marL="285750" marR="0" lvl="0" indent="-155448" algn="l" rtl="0">
              <a:lnSpc>
                <a:spcPct val="100000"/>
              </a:lnSpc>
              <a:spcBef>
                <a:spcPts val="0"/>
              </a:spcBef>
              <a:spcAft>
                <a:spcPts val="0"/>
              </a:spcAft>
              <a:buClr>
                <a:schemeClr val="dk1"/>
              </a:buClr>
              <a:buSzPts val="2052"/>
              <a:buFont typeface="Arial"/>
              <a:buNone/>
            </a:pPr>
            <a:endParaRPr sz="1800">
              <a:solidFill>
                <a:srgbClr val="0070C0"/>
              </a:solidFill>
              <a:latin typeface="Quattrocento Sans"/>
              <a:ea typeface="Quattrocento Sans"/>
              <a:cs typeface="Quattrocento Sans"/>
              <a:sym typeface="Quattrocento Sans"/>
            </a:endParaRPr>
          </a:p>
          <a:p>
            <a:pPr marL="285750" marR="0" lvl="0" indent="-285750" algn="l" rtl="0">
              <a:lnSpc>
                <a:spcPct val="100000"/>
              </a:lnSpc>
              <a:spcBef>
                <a:spcPts val="0"/>
              </a:spcBef>
              <a:spcAft>
                <a:spcPts val="0"/>
              </a:spcAft>
              <a:buClr>
                <a:srgbClr val="0070C0"/>
              </a:buClr>
              <a:buSzPts val="2052"/>
              <a:buFont typeface="Arial"/>
              <a:buChar char="•"/>
            </a:pPr>
            <a:r>
              <a:rPr lang="it-IT" sz="1800">
                <a:solidFill>
                  <a:srgbClr val="0070C0"/>
                </a:solidFill>
                <a:latin typeface="Quattrocento Sans"/>
                <a:ea typeface="Quattrocento Sans"/>
                <a:cs typeface="Quattrocento Sans"/>
                <a:sym typeface="Quattrocento Sans"/>
              </a:rPr>
              <a:t>Possono essere utilizzati vari metodi, fra cui:</a:t>
            </a:r>
            <a:endParaRPr/>
          </a:p>
          <a:p>
            <a:pPr marL="457200" marR="0" lvl="1" indent="-101345" algn="l" rtl="0">
              <a:lnSpc>
                <a:spcPct val="100000"/>
              </a:lnSpc>
              <a:spcBef>
                <a:spcPts val="0"/>
              </a:spcBef>
              <a:spcAft>
                <a:spcPts val="0"/>
              </a:spcAft>
              <a:buClr>
                <a:srgbClr val="0070C0"/>
              </a:buClr>
              <a:buSzPts val="1596"/>
              <a:buFont typeface="Courier New"/>
              <a:buChar char="o"/>
            </a:pPr>
            <a:r>
              <a:rPr lang="it-IT" sz="1400" b="0" i="0" u="none" strike="noStrike" cap="none">
                <a:solidFill>
                  <a:srgbClr val="0070C0"/>
                </a:solidFill>
                <a:latin typeface="Quattrocento Sans"/>
                <a:ea typeface="Quattrocento Sans"/>
                <a:cs typeface="Quattrocento Sans"/>
                <a:sym typeface="Quattrocento Sans"/>
              </a:rPr>
              <a:t>Distruzione fisica del supporto (punzonatura)</a:t>
            </a:r>
            <a:endParaRPr/>
          </a:p>
          <a:p>
            <a:pPr marL="457200" marR="0" lvl="1" indent="-101345" algn="l" rtl="0">
              <a:lnSpc>
                <a:spcPct val="100000"/>
              </a:lnSpc>
              <a:spcBef>
                <a:spcPts val="0"/>
              </a:spcBef>
              <a:spcAft>
                <a:spcPts val="0"/>
              </a:spcAft>
              <a:buClr>
                <a:srgbClr val="0070C0"/>
              </a:buClr>
              <a:buSzPts val="1596"/>
              <a:buFont typeface="Courier New"/>
              <a:buChar char="o"/>
            </a:pPr>
            <a:r>
              <a:rPr lang="it-IT" sz="1400" b="0" i="0" u="none" strike="noStrike" cap="none">
                <a:solidFill>
                  <a:srgbClr val="0070C0"/>
                </a:solidFill>
                <a:latin typeface="Quattrocento Sans"/>
                <a:ea typeface="Quattrocento Sans"/>
                <a:cs typeface="Quattrocento Sans"/>
                <a:sym typeface="Quattrocento Sans"/>
              </a:rPr>
              <a:t>Smagnetizzazione (degauss)</a:t>
            </a:r>
            <a:endParaRPr/>
          </a:p>
          <a:p>
            <a:pPr marL="457200" marR="0" lvl="1" indent="-101345" algn="l" rtl="0">
              <a:lnSpc>
                <a:spcPct val="100000"/>
              </a:lnSpc>
              <a:spcBef>
                <a:spcPts val="0"/>
              </a:spcBef>
              <a:spcAft>
                <a:spcPts val="0"/>
              </a:spcAft>
              <a:buClr>
                <a:srgbClr val="0070C0"/>
              </a:buClr>
              <a:buSzPts val="1596"/>
              <a:buFont typeface="Courier New"/>
              <a:buChar char="o"/>
            </a:pPr>
            <a:r>
              <a:rPr lang="it-IT" sz="1400" b="0" i="0" u="none" strike="noStrike" cap="none">
                <a:solidFill>
                  <a:srgbClr val="0070C0"/>
                </a:solidFill>
                <a:latin typeface="Quattrocento Sans"/>
                <a:ea typeface="Quattrocento Sans"/>
                <a:cs typeface="Quattrocento Sans"/>
                <a:sym typeface="Quattrocento Sans"/>
              </a:rPr>
              <a:t>Sovrascrittura (wiping)</a:t>
            </a:r>
            <a:endParaRPr/>
          </a:p>
          <a:p>
            <a:pPr marL="457200" marR="0" lvl="1" indent="0" algn="l" rtl="0">
              <a:lnSpc>
                <a:spcPct val="100000"/>
              </a:lnSpc>
              <a:spcBef>
                <a:spcPts val="0"/>
              </a:spcBef>
              <a:spcAft>
                <a:spcPts val="0"/>
              </a:spcAft>
              <a:buClr>
                <a:schemeClr val="dk1"/>
              </a:buClr>
              <a:buSzPts val="1596"/>
              <a:buFont typeface="Courier New"/>
              <a:buNone/>
            </a:pPr>
            <a:endParaRPr sz="1400" b="0" i="0" u="none" strike="noStrike" cap="none">
              <a:solidFill>
                <a:srgbClr val="0070C0"/>
              </a:solidFill>
              <a:latin typeface="Quattrocento Sans"/>
              <a:ea typeface="Quattrocento Sans"/>
              <a:cs typeface="Quattrocento Sans"/>
              <a:sym typeface="Quattrocento Sans"/>
            </a:endParaRPr>
          </a:p>
          <a:p>
            <a:pPr marL="285750" marR="0" lvl="0" indent="-285750" algn="l" rtl="0">
              <a:lnSpc>
                <a:spcPct val="100000"/>
              </a:lnSpc>
              <a:spcBef>
                <a:spcPts val="0"/>
              </a:spcBef>
              <a:spcAft>
                <a:spcPts val="0"/>
              </a:spcAft>
              <a:buClr>
                <a:srgbClr val="0070C0"/>
              </a:buClr>
              <a:buSzPts val="2052"/>
              <a:buFont typeface="Arial"/>
              <a:buChar char="•"/>
            </a:pPr>
            <a:r>
              <a:rPr lang="it-IT" sz="1800">
                <a:solidFill>
                  <a:srgbClr val="0070C0"/>
                </a:solidFill>
                <a:latin typeface="Quattrocento Sans"/>
                <a:ea typeface="Quattrocento Sans"/>
                <a:cs typeface="Quattrocento Sans"/>
                <a:sym typeface="Quattrocento Sans"/>
              </a:rPr>
              <a:t>Lo standard  DoD 5220.22-M (Department of Defence USA) prevede riscritture successive dei file con diversi pattern</a:t>
            </a:r>
            <a:endParaRPr/>
          </a:p>
          <a:p>
            <a:pPr marL="285750" marR="0" lvl="0" indent="-155448" algn="l" rtl="0">
              <a:lnSpc>
                <a:spcPct val="100000"/>
              </a:lnSpc>
              <a:spcBef>
                <a:spcPts val="0"/>
              </a:spcBef>
              <a:spcAft>
                <a:spcPts val="0"/>
              </a:spcAft>
              <a:buClr>
                <a:schemeClr val="dk1"/>
              </a:buClr>
              <a:buSzPts val="2052"/>
              <a:buFont typeface="Arial"/>
              <a:buNone/>
            </a:pPr>
            <a:endParaRPr sz="1800">
              <a:solidFill>
                <a:srgbClr val="0070C0"/>
              </a:solidFill>
              <a:latin typeface="Quattrocento Sans"/>
              <a:ea typeface="Quattrocento Sans"/>
              <a:cs typeface="Quattrocento Sans"/>
              <a:sym typeface="Quattrocento Sans"/>
            </a:endParaRPr>
          </a:p>
          <a:p>
            <a:pPr marL="285750" marR="0" lvl="0" indent="-285750" algn="l" rtl="0">
              <a:lnSpc>
                <a:spcPct val="100000"/>
              </a:lnSpc>
              <a:spcBef>
                <a:spcPts val="0"/>
              </a:spcBef>
              <a:spcAft>
                <a:spcPts val="0"/>
              </a:spcAft>
              <a:buClr>
                <a:srgbClr val="0070C0"/>
              </a:buClr>
              <a:buSzPts val="2052"/>
              <a:buFont typeface="Arial"/>
              <a:buChar char="•"/>
            </a:pPr>
            <a:r>
              <a:rPr lang="it-IT" sz="1800">
                <a:solidFill>
                  <a:srgbClr val="0070C0"/>
                </a:solidFill>
                <a:latin typeface="Quattrocento Sans"/>
                <a:ea typeface="Quattrocento Sans"/>
                <a:cs typeface="Quattrocento Sans"/>
                <a:sym typeface="Quattrocento Sans"/>
              </a:rPr>
              <a:t>Il metodo Gutman</a:t>
            </a:r>
            <a:endParaRPr sz="1800">
              <a:solidFill>
                <a:srgbClr val="0070C0"/>
              </a:solidFill>
              <a:latin typeface="Quattrocento Sans"/>
              <a:ea typeface="Quattrocento Sans"/>
              <a:cs typeface="Quattrocento Sans"/>
              <a:sym typeface="Quattrocento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4"/>
          <p:cNvSpPr txBox="1"/>
          <p:nvPr/>
        </p:nvSpPr>
        <p:spPr>
          <a:xfrm>
            <a:off x="553156" y="234072"/>
            <a:ext cx="406553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Cancellazione sicura</a:t>
            </a:r>
            <a:endParaRPr/>
          </a:p>
        </p:txBody>
      </p:sp>
      <p:sp>
        <p:nvSpPr>
          <p:cNvPr id="368" name="Google Shape;368;p44"/>
          <p:cNvSpPr txBox="1"/>
          <p:nvPr/>
        </p:nvSpPr>
        <p:spPr>
          <a:xfrm>
            <a:off x="553156" y="1603962"/>
            <a:ext cx="5091864" cy="3906086"/>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rgbClr val="0070C0"/>
              </a:buClr>
              <a:buSzPts val="2052"/>
              <a:buFont typeface="Arial"/>
              <a:buChar char="•"/>
            </a:pPr>
            <a:r>
              <a:rPr lang="it-IT" sz="1800">
                <a:solidFill>
                  <a:srgbClr val="0070C0"/>
                </a:solidFill>
                <a:latin typeface="Quattrocento Sans"/>
                <a:ea typeface="Quattrocento Sans"/>
                <a:cs typeface="Quattrocento Sans"/>
                <a:sym typeface="Quattrocento Sans"/>
              </a:rPr>
              <a:t>Software  specifico per wiping di file (shred)</a:t>
            </a:r>
            <a:endParaRPr/>
          </a:p>
          <a:p>
            <a:pPr marL="228600" marR="0" lvl="0" indent="-228600" algn="l" rtl="0">
              <a:lnSpc>
                <a:spcPct val="100000"/>
              </a:lnSpc>
              <a:spcBef>
                <a:spcPts val="1000"/>
              </a:spcBef>
              <a:spcAft>
                <a:spcPts val="0"/>
              </a:spcAft>
              <a:buClr>
                <a:srgbClr val="0070C0"/>
              </a:buClr>
              <a:buSzPts val="2052"/>
              <a:buFont typeface="Arial"/>
              <a:buChar char="•"/>
            </a:pPr>
            <a:r>
              <a:rPr lang="it-IT" sz="1800">
                <a:solidFill>
                  <a:srgbClr val="0070C0"/>
                </a:solidFill>
                <a:latin typeface="Quattrocento Sans"/>
                <a:ea typeface="Quattrocento Sans"/>
                <a:cs typeface="Quattrocento Sans"/>
                <a:sym typeface="Quattrocento Sans"/>
              </a:rPr>
              <a:t>Sovrascrittura device con dd (dd if=/dev/null of=/dev/device)</a:t>
            </a:r>
            <a:endParaRPr/>
          </a:p>
          <a:p>
            <a:pPr marL="228600" marR="0" lvl="0" indent="-228600" algn="l" rtl="0">
              <a:lnSpc>
                <a:spcPct val="100000"/>
              </a:lnSpc>
              <a:spcBef>
                <a:spcPts val="1000"/>
              </a:spcBef>
              <a:spcAft>
                <a:spcPts val="0"/>
              </a:spcAft>
              <a:buClr>
                <a:srgbClr val="0070C0"/>
              </a:buClr>
              <a:buSzPts val="2052"/>
              <a:buFont typeface="Arial"/>
              <a:buChar char="•"/>
            </a:pPr>
            <a:r>
              <a:rPr lang="it-IT" sz="1800">
                <a:solidFill>
                  <a:srgbClr val="0070C0"/>
                </a:solidFill>
                <a:latin typeface="Quattrocento Sans"/>
                <a:ea typeface="Quattrocento Sans"/>
                <a:cs typeface="Quattrocento Sans"/>
                <a:sym typeface="Quattrocento Sans"/>
              </a:rPr>
              <a:t>Una distribuzione GNU/Linux specifica:  (usa anche lo standard DoD )</a:t>
            </a:r>
            <a:endParaRPr/>
          </a:p>
        </p:txBody>
      </p:sp>
      <p:pic>
        <p:nvPicPr>
          <p:cNvPr id="369" name="Google Shape;369;p44"/>
          <p:cNvPicPr preferRelativeResize="0"/>
          <p:nvPr/>
        </p:nvPicPr>
        <p:blipFill rotWithShape="1">
          <a:blip r:embed="rId3">
            <a:alphaModFix/>
          </a:blip>
          <a:srcRect/>
          <a:stretch/>
        </p:blipFill>
        <p:spPr>
          <a:xfrm>
            <a:off x="6249403" y="1603962"/>
            <a:ext cx="5245267" cy="337005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5"/>
          <p:cNvSpPr txBox="1"/>
          <p:nvPr/>
        </p:nvSpPr>
        <p:spPr>
          <a:xfrm>
            <a:off x="553156" y="234072"/>
            <a:ext cx="546014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Cancellazione sicura di files</a:t>
            </a:r>
            <a:endParaRPr/>
          </a:p>
        </p:txBody>
      </p:sp>
      <p:sp>
        <p:nvSpPr>
          <p:cNvPr id="375" name="Google Shape;375;p45"/>
          <p:cNvSpPr txBox="1"/>
          <p:nvPr/>
        </p:nvSpPr>
        <p:spPr>
          <a:xfrm>
            <a:off x="553156" y="1601253"/>
            <a:ext cx="4197873" cy="3906086"/>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rgbClr val="0070C0"/>
              </a:buClr>
              <a:buSzPts val="2052"/>
              <a:buFont typeface="Arial"/>
              <a:buChar char="•"/>
            </a:pPr>
            <a:r>
              <a:rPr lang="it-IT" sz="1800">
                <a:solidFill>
                  <a:srgbClr val="0070C0"/>
                </a:solidFill>
                <a:latin typeface="Quattrocento Sans"/>
                <a:ea typeface="Quattrocento Sans"/>
                <a:cs typeface="Quattrocento Sans"/>
                <a:sym typeface="Quattrocento Sans"/>
              </a:rPr>
              <a:t>Mettere un file nel cestino non cancella davvero, ed i files possono essere recuperati anche dopo anni dalla presunta cancellazione. Esistono molti programmi per la cancellazione sicura, ma siamo sicuri che funzionino ?</a:t>
            </a:r>
            <a:endParaRPr/>
          </a:p>
        </p:txBody>
      </p:sp>
      <p:pic>
        <p:nvPicPr>
          <p:cNvPr id="376" name="Google Shape;376;p45" descr="http://www.cryptohacker.com/eliminazionesicura.jpg"/>
          <p:cNvPicPr preferRelativeResize="0"/>
          <p:nvPr/>
        </p:nvPicPr>
        <p:blipFill rotWithShape="1">
          <a:blip r:embed="rId3">
            <a:alphaModFix/>
          </a:blip>
          <a:srcRect/>
          <a:stretch/>
        </p:blipFill>
        <p:spPr>
          <a:xfrm>
            <a:off x="4935747" y="1463559"/>
            <a:ext cx="6239462" cy="33028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6"/>
          <p:cNvSpPr txBox="1"/>
          <p:nvPr/>
        </p:nvSpPr>
        <p:spPr>
          <a:xfrm>
            <a:off x="553156" y="234072"/>
            <a:ext cx="546014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Cancellazione sicura di files</a:t>
            </a:r>
            <a:endParaRPr/>
          </a:p>
        </p:txBody>
      </p:sp>
      <p:sp>
        <p:nvSpPr>
          <p:cNvPr id="382" name="Google Shape;382;p46"/>
          <p:cNvSpPr txBox="1"/>
          <p:nvPr/>
        </p:nvSpPr>
        <p:spPr>
          <a:xfrm>
            <a:off x="553156" y="1621720"/>
            <a:ext cx="4197873" cy="3906086"/>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70C0"/>
              </a:buClr>
              <a:buSzPts val="1800"/>
              <a:buFont typeface="Arial"/>
              <a:buChar char="•"/>
            </a:pPr>
            <a:r>
              <a:rPr lang="it-IT" sz="1800" u="sng">
                <a:solidFill>
                  <a:srgbClr val="0070C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http://eraser.heidi.ie/</a:t>
            </a:r>
            <a:endParaRPr sz="1800">
              <a:solidFill>
                <a:srgbClr val="0070C0"/>
              </a:solidFill>
              <a:latin typeface="Calibri"/>
              <a:ea typeface="Calibri"/>
              <a:cs typeface="Calibri"/>
              <a:sym typeface="Calibri"/>
            </a:endParaRPr>
          </a:p>
          <a:p>
            <a:pPr marL="228600" marR="0" lvl="0" indent="-228600" algn="l" rtl="0">
              <a:lnSpc>
                <a:spcPct val="100000"/>
              </a:lnSpc>
              <a:spcBef>
                <a:spcPts val="1000"/>
              </a:spcBef>
              <a:spcAft>
                <a:spcPts val="0"/>
              </a:spcAft>
              <a:buClr>
                <a:srgbClr val="0070C0"/>
              </a:buClr>
              <a:buSzPts val="2052"/>
              <a:buFont typeface="Arial"/>
              <a:buChar char="•"/>
            </a:pPr>
            <a:r>
              <a:rPr lang="it-IT" sz="1800">
                <a:solidFill>
                  <a:srgbClr val="0070C0"/>
                </a:solidFill>
                <a:latin typeface="Quattrocento Sans"/>
                <a:ea typeface="Quattrocento Sans"/>
                <a:cs typeface="Quattrocento Sans"/>
                <a:sym typeface="Quattrocento Sans"/>
              </a:rPr>
              <a:t>ERASE</a:t>
            </a:r>
            <a:endParaRPr/>
          </a:p>
        </p:txBody>
      </p:sp>
      <p:pic>
        <p:nvPicPr>
          <p:cNvPr id="383" name="Google Shape;383;p46" descr="http://minionvilla.com/wp-content/uploads/2013/09/Download-Eraser-Secure-File-Delete-Software.png"/>
          <p:cNvPicPr preferRelativeResize="0"/>
          <p:nvPr/>
        </p:nvPicPr>
        <p:blipFill rotWithShape="1">
          <a:blip r:embed="rId4">
            <a:alphaModFix/>
          </a:blip>
          <a:srcRect/>
          <a:stretch/>
        </p:blipFill>
        <p:spPr>
          <a:xfrm>
            <a:off x="5812082" y="1621720"/>
            <a:ext cx="5533943" cy="22674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7"/>
          <p:cNvSpPr txBox="1"/>
          <p:nvPr/>
        </p:nvSpPr>
        <p:spPr>
          <a:xfrm>
            <a:off x="553156" y="234072"/>
            <a:ext cx="546014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Cancellazione sicura di files</a:t>
            </a:r>
            <a:endParaRPr/>
          </a:p>
        </p:txBody>
      </p:sp>
      <p:sp>
        <p:nvSpPr>
          <p:cNvPr id="389" name="Google Shape;389;p47"/>
          <p:cNvSpPr txBox="1"/>
          <p:nvPr/>
        </p:nvSpPr>
        <p:spPr>
          <a:xfrm>
            <a:off x="553156" y="1603962"/>
            <a:ext cx="2826273" cy="3906086"/>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Formattazione a basso livello </a:t>
            </a:r>
            <a:endParaRPr/>
          </a:p>
        </p:txBody>
      </p:sp>
      <p:pic>
        <p:nvPicPr>
          <p:cNvPr id="390" name="Google Shape;390;p47" descr="http://www.altroblog.com/wp-content/uploads/2009/01/hddlow.jpg"/>
          <p:cNvPicPr preferRelativeResize="0"/>
          <p:nvPr/>
        </p:nvPicPr>
        <p:blipFill rotWithShape="1">
          <a:blip r:embed="rId3">
            <a:alphaModFix/>
          </a:blip>
          <a:srcRect/>
          <a:stretch/>
        </p:blipFill>
        <p:spPr>
          <a:xfrm>
            <a:off x="3858421" y="1484313"/>
            <a:ext cx="7599571" cy="383740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8"/>
          <p:cNvSpPr txBox="1"/>
          <p:nvPr/>
        </p:nvSpPr>
        <p:spPr>
          <a:xfrm>
            <a:off x="553156" y="234072"/>
            <a:ext cx="520469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Recupero di File cancellati</a:t>
            </a:r>
            <a:endParaRPr/>
          </a:p>
        </p:txBody>
      </p:sp>
      <p:sp>
        <p:nvSpPr>
          <p:cNvPr id="396" name="Google Shape;396;p48"/>
          <p:cNvSpPr txBox="1"/>
          <p:nvPr/>
        </p:nvSpPr>
        <p:spPr>
          <a:xfrm>
            <a:off x="553156" y="1603962"/>
            <a:ext cx="10951489" cy="3906086"/>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rgbClr val="0070C0"/>
              </a:buClr>
              <a:buSzPts val="1800"/>
              <a:buFont typeface="Arial"/>
              <a:buNone/>
            </a:pPr>
            <a:r>
              <a:rPr lang="it-IT" sz="1800">
                <a:solidFill>
                  <a:srgbClr val="0070C0"/>
                </a:solidFill>
                <a:latin typeface="Quattrocento Sans"/>
                <a:ea typeface="Quattrocento Sans"/>
                <a:cs typeface="Quattrocento Sans"/>
                <a:sym typeface="Quattrocento Sans"/>
              </a:rPr>
              <a:t>Molte volte andando di fretta cancelliamo tutto ciò che in quel momento ci risulta superfluo, ma poi successivamente si ha necessità di recuperare.</a:t>
            </a:r>
            <a:endParaRPr/>
          </a:p>
          <a:p>
            <a:pPr marL="0" marR="0" lvl="0" indent="0" algn="just" rtl="0">
              <a:lnSpc>
                <a:spcPct val="90000"/>
              </a:lnSpc>
              <a:spcBef>
                <a:spcPts val="100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0" marR="0" lvl="0" indent="0" algn="just" rtl="0">
              <a:lnSpc>
                <a:spcPct val="90000"/>
              </a:lnSpc>
              <a:spcBef>
                <a:spcPts val="1000"/>
              </a:spcBef>
              <a:spcAft>
                <a:spcPts val="0"/>
              </a:spcAft>
              <a:buClr>
                <a:srgbClr val="0070C0"/>
              </a:buClr>
              <a:buSzPts val="1800"/>
              <a:buFont typeface="Arial"/>
              <a:buNone/>
            </a:pPr>
            <a:r>
              <a:rPr lang="it-IT" sz="1800">
                <a:solidFill>
                  <a:srgbClr val="0070C0"/>
                </a:solidFill>
                <a:latin typeface="Quattrocento Sans"/>
                <a:ea typeface="Quattrocento Sans"/>
                <a:cs typeface="Quattrocento Sans"/>
                <a:sym typeface="Quattrocento Sans"/>
              </a:rPr>
              <a:t>Tantissimi programmi in rete millantano di recuperare dati informatici….ma attenzione possono essere malevoli….</a:t>
            </a:r>
            <a:endParaRPr/>
          </a:p>
          <a:p>
            <a:pPr marL="0" marR="0" lvl="0" indent="0" algn="just" rtl="0">
              <a:lnSpc>
                <a:spcPct val="90000"/>
              </a:lnSpc>
              <a:spcBef>
                <a:spcPts val="100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0" marR="0" lvl="0" indent="0" algn="just" rtl="0">
              <a:lnSpc>
                <a:spcPct val="90000"/>
              </a:lnSpc>
              <a:spcBef>
                <a:spcPts val="1000"/>
              </a:spcBef>
              <a:spcAft>
                <a:spcPts val="0"/>
              </a:spcAft>
              <a:buClr>
                <a:srgbClr val="0070C0"/>
              </a:buClr>
              <a:buSzPts val="1800"/>
              <a:buFont typeface="Arial"/>
              <a:buNone/>
            </a:pPr>
            <a:r>
              <a:rPr lang="it-IT" sz="1800">
                <a:solidFill>
                  <a:srgbClr val="0070C0"/>
                </a:solidFill>
                <a:latin typeface="Quattrocento Sans"/>
                <a:ea typeface="Quattrocento Sans"/>
                <a:cs typeface="Quattrocento Sans"/>
                <a:sym typeface="Quattrocento Sans"/>
              </a:rPr>
              <a:t>Fare il download solo dal sito del produttore Software….</a:t>
            </a:r>
            <a:endParaRPr/>
          </a:p>
          <a:p>
            <a:pPr marL="0" marR="0" lvl="0" indent="0" algn="just" rtl="0">
              <a:lnSpc>
                <a:spcPct val="90000"/>
              </a:lnSpc>
              <a:spcBef>
                <a:spcPts val="100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0" marR="0" lvl="0" indent="0" algn="just" rtl="0">
              <a:lnSpc>
                <a:spcPct val="90000"/>
              </a:lnSpc>
              <a:spcBef>
                <a:spcPts val="1000"/>
              </a:spcBef>
              <a:spcAft>
                <a:spcPts val="0"/>
              </a:spcAft>
              <a:buClr>
                <a:srgbClr val="0070C0"/>
              </a:buClr>
              <a:buSzPts val="1800"/>
              <a:buFont typeface="Arial"/>
              <a:buNone/>
            </a:pPr>
            <a:r>
              <a:rPr lang="it-IT" sz="1800" b="1">
                <a:solidFill>
                  <a:srgbClr val="0070C0"/>
                </a:solidFill>
                <a:latin typeface="Quattrocento Sans"/>
                <a:ea typeface="Quattrocento Sans"/>
                <a:cs typeface="Quattrocento Sans"/>
                <a:sym typeface="Quattrocento Sans"/>
              </a:rPr>
              <a:t>Cosa si utilizza????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9"/>
          <p:cNvSpPr txBox="1"/>
          <p:nvPr/>
        </p:nvSpPr>
        <p:spPr>
          <a:xfrm>
            <a:off x="553156" y="234072"/>
            <a:ext cx="471898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Recupero File cancellati</a:t>
            </a:r>
            <a:endParaRPr/>
          </a:p>
        </p:txBody>
      </p:sp>
      <p:sp>
        <p:nvSpPr>
          <p:cNvPr id="402" name="Google Shape;402;p49"/>
          <p:cNvSpPr txBox="1"/>
          <p:nvPr/>
        </p:nvSpPr>
        <p:spPr>
          <a:xfrm>
            <a:off x="553156" y="1603962"/>
            <a:ext cx="5287807" cy="3531116"/>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70C0"/>
              </a:buClr>
              <a:buSzPts val="2052"/>
              <a:buFont typeface="Arial"/>
              <a:buChar char="•"/>
            </a:pPr>
            <a:r>
              <a:rPr lang="it-IT" sz="1800" b="1">
                <a:solidFill>
                  <a:srgbClr val="0070C0"/>
                </a:solidFill>
                <a:latin typeface="Quattrocento Sans"/>
                <a:ea typeface="Quattrocento Sans"/>
                <a:cs typeface="Quattrocento Sans"/>
                <a:sym typeface="Quattrocento Sans"/>
              </a:rPr>
              <a:t>Photorec / Testdisk</a:t>
            </a:r>
            <a:endParaRPr sz="1800" b="1">
              <a:solidFill>
                <a:srgbClr val="0070C0"/>
              </a:solidFill>
              <a:latin typeface="Quattrocento Sans"/>
              <a:ea typeface="Quattrocento Sans"/>
              <a:cs typeface="Quattrocento Sans"/>
              <a:sym typeface="Quattrocento Sans"/>
            </a:endParaRPr>
          </a:p>
          <a:p>
            <a:pPr marL="0" marR="0" lvl="0" indent="0" algn="l" rtl="0">
              <a:lnSpc>
                <a:spcPct val="90000"/>
              </a:lnSpc>
              <a:spcBef>
                <a:spcPts val="1000"/>
              </a:spcBef>
              <a:spcAft>
                <a:spcPts val="0"/>
              </a:spcAft>
              <a:buClr>
                <a:srgbClr val="0070C0"/>
              </a:buClr>
              <a:buSzPts val="1800"/>
              <a:buFont typeface="Arial"/>
              <a:buNone/>
            </a:pPr>
            <a:r>
              <a:rPr lang="it-IT" sz="1800">
                <a:solidFill>
                  <a:srgbClr val="0070C0"/>
                </a:solidFill>
                <a:latin typeface="Quattrocento Sans"/>
                <a:ea typeface="Quattrocento Sans"/>
                <a:cs typeface="Quattrocento Sans"/>
                <a:sym typeface="Quattrocento Sans"/>
              </a:rPr>
              <a:t>Su sistemi Linux viene aperta una shell mentre nelle ultime versioni per Windows è presente anche una interfaccia grafica. In entrambi i casi viene mostrato un menu dal quale effettuare le scelte del tipo di file system, ecc. I file recuperati vengono memorizzati in cartelle chiamate </a:t>
            </a:r>
            <a:r>
              <a:rPr lang="it-IT" sz="2000">
                <a:solidFill>
                  <a:srgbClr val="0070C0"/>
                </a:solidFill>
                <a:latin typeface="Quattrocento Sans"/>
                <a:ea typeface="Quattrocento Sans"/>
                <a:cs typeface="Quattrocento Sans"/>
                <a:sym typeface="Quattrocento Sans"/>
              </a:rPr>
              <a:t>recup_dir.1, 2, 3...</a:t>
            </a:r>
            <a:endParaRPr sz="2800">
              <a:solidFill>
                <a:srgbClr val="0070C0"/>
              </a:solidFill>
              <a:latin typeface="Quattrocento Sans"/>
              <a:ea typeface="Quattrocento Sans"/>
              <a:cs typeface="Quattrocento Sans"/>
              <a:sym typeface="Quattrocento Sans"/>
            </a:endParaRPr>
          </a:p>
        </p:txBody>
      </p:sp>
      <p:pic>
        <p:nvPicPr>
          <p:cNvPr id="403" name="Google Shape;403;p49"/>
          <p:cNvPicPr preferRelativeResize="0"/>
          <p:nvPr/>
        </p:nvPicPr>
        <p:blipFill rotWithShape="1">
          <a:blip r:embed="rId3">
            <a:alphaModFix/>
          </a:blip>
          <a:srcRect/>
          <a:stretch/>
        </p:blipFill>
        <p:spPr>
          <a:xfrm>
            <a:off x="6250052" y="1603962"/>
            <a:ext cx="5388792" cy="353111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5"/>
          <p:cNvSpPr txBox="1"/>
          <p:nvPr/>
        </p:nvSpPr>
        <p:spPr>
          <a:xfrm>
            <a:off x="553156" y="234072"/>
            <a:ext cx="454041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Deep Web e Dark Web</a:t>
            </a:r>
            <a:endParaRPr/>
          </a:p>
        </p:txBody>
      </p:sp>
      <p:sp>
        <p:nvSpPr>
          <p:cNvPr id="58" name="Google Shape;58;p5"/>
          <p:cNvSpPr txBox="1"/>
          <p:nvPr/>
        </p:nvSpPr>
        <p:spPr>
          <a:xfrm>
            <a:off x="553156" y="1527110"/>
            <a:ext cx="9763099" cy="2370084"/>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Il DARK WEB è un sottoinsieme del Deep Web. Per accedervi si devono utilizzare determinati software specifici che fanno da bridge tra la rete Internet e la cosiddetta “DarkNet”.</a:t>
            </a:r>
            <a:endParaRPr/>
          </a:p>
          <a:p>
            <a:pPr marL="285750" marR="0" lvl="0" indent="-184150" algn="l" rtl="0">
              <a:lnSpc>
                <a:spcPct val="150000"/>
              </a:lnSpc>
              <a:spcBef>
                <a:spcPts val="0"/>
              </a:spcBef>
              <a:spcAft>
                <a:spcPts val="0"/>
              </a:spcAft>
              <a:buClr>
                <a:schemeClr val="dk1"/>
              </a:buClr>
              <a:buSzPts val="1600"/>
              <a:buFont typeface="Arial"/>
              <a:buNone/>
            </a:pPr>
            <a:endParaRPr sz="1600">
              <a:solidFill>
                <a:srgbClr val="0070C0"/>
              </a:solidFill>
              <a:latin typeface="Quattrocento Sans"/>
              <a:ea typeface="Quattrocento Sans"/>
              <a:cs typeface="Quattrocento Sans"/>
              <a:sym typeface="Quattrocento Sans"/>
            </a:endParaRPr>
          </a:p>
          <a:p>
            <a:pPr marL="285750" marR="0" lvl="0" indent="-285750" algn="l" rtl="0">
              <a:lnSpc>
                <a:spcPct val="150000"/>
              </a:lnSpc>
              <a:spcBef>
                <a:spcPts val="0"/>
              </a:spcBef>
              <a:spcAft>
                <a:spcPts val="0"/>
              </a:spcAft>
              <a:buClr>
                <a:srgbClr val="0070C0"/>
              </a:buClr>
              <a:buSzPts val="1600"/>
              <a:buFont typeface="Arial"/>
              <a:buChar char="•"/>
            </a:pPr>
            <a:r>
              <a:rPr lang="it-IT" sz="1600">
                <a:solidFill>
                  <a:srgbClr val="0070C0"/>
                </a:solidFill>
                <a:latin typeface="Quattrocento Sans"/>
                <a:ea typeface="Quattrocento Sans"/>
                <a:cs typeface="Quattrocento Sans"/>
                <a:sym typeface="Quattrocento Sans"/>
              </a:rPr>
              <a:t>Le darknet più comuni sono Tor, I2P e Freenet. Uno dei più famosi è Tor che, oltre a fornire accesso all'omonima rete, garantisce l'anonimato all'utente, permettendogli di navigare anonimamente anche sul normale World Wide Web da uno dei nodi della rete Tor.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0"/>
          <p:cNvSpPr txBox="1"/>
          <p:nvPr/>
        </p:nvSpPr>
        <p:spPr>
          <a:xfrm>
            <a:off x="553156" y="234072"/>
            <a:ext cx="471898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Recupero File cancellati</a:t>
            </a:r>
            <a:endParaRPr/>
          </a:p>
        </p:txBody>
      </p:sp>
      <p:sp>
        <p:nvSpPr>
          <p:cNvPr id="409" name="Google Shape;409;p50"/>
          <p:cNvSpPr txBox="1"/>
          <p:nvPr/>
        </p:nvSpPr>
        <p:spPr>
          <a:xfrm>
            <a:off x="553156" y="1593728"/>
            <a:ext cx="4536831" cy="339370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0C0"/>
              </a:buClr>
              <a:buSzPts val="2052"/>
              <a:buFont typeface="Arial"/>
              <a:buNone/>
            </a:pPr>
            <a:r>
              <a:rPr lang="it-IT" sz="1800" b="1">
                <a:solidFill>
                  <a:srgbClr val="0070C0"/>
                </a:solidFill>
                <a:latin typeface="Quattrocento Sans"/>
                <a:ea typeface="Quattrocento Sans"/>
                <a:cs typeface="Quattrocento Sans"/>
                <a:sym typeface="Quattrocento Sans"/>
              </a:rPr>
              <a:t>Recuva</a:t>
            </a:r>
            <a:endParaRPr sz="1800" b="1">
              <a:solidFill>
                <a:srgbClr val="0070C0"/>
              </a:solidFill>
              <a:latin typeface="Quattrocento Sans"/>
              <a:ea typeface="Quattrocento Sans"/>
              <a:cs typeface="Quattrocento Sans"/>
              <a:sym typeface="Quattrocento Sans"/>
            </a:endParaRPr>
          </a:p>
          <a:p>
            <a:pPr marL="228600" marR="0" lvl="0" indent="-228600" algn="l" rtl="0">
              <a:lnSpc>
                <a:spcPct val="90000"/>
              </a:lnSpc>
              <a:spcBef>
                <a:spcPts val="1000"/>
              </a:spcBef>
              <a:spcAft>
                <a:spcPts val="0"/>
              </a:spcAft>
              <a:buClr>
                <a:srgbClr val="0070C0"/>
              </a:buClr>
              <a:buSzPts val="2052"/>
              <a:buFont typeface="Arial"/>
              <a:buChar char="•"/>
            </a:pPr>
            <a:r>
              <a:rPr lang="it-IT" sz="1800">
                <a:solidFill>
                  <a:srgbClr val="0070C0"/>
                </a:solidFill>
                <a:latin typeface="Quattrocento Sans"/>
                <a:ea typeface="Quattrocento Sans"/>
                <a:cs typeface="Quattrocento Sans"/>
                <a:sym typeface="Quattrocento Sans"/>
              </a:rPr>
              <a:t>Recuva propone un wizard che guida attraverso varie fasi al recupero di file.</a:t>
            </a:r>
            <a:endParaRPr/>
          </a:p>
        </p:txBody>
      </p:sp>
      <p:pic>
        <p:nvPicPr>
          <p:cNvPr id="410" name="Google Shape;410;p50"/>
          <p:cNvPicPr preferRelativeResize="0"/>
          <p:nvPr/>
        </p:nvPicPr>
        <p:blipFill rotWithShape="1">
          <a:blip r:embed="rId3">
            <a:alphaModFix/>
          </a:blip>
          <a:srcRect/>
          <a:stretch/>
        </p:blipFill>
        <p:spPr>
          <a:xfrm>
            <a:off x="6299607" y="1593728"/>
            <a:ext cx="4437062" cy="41703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1"/>
          <p:cNvSpPr txBox="1"/>
          <p:nvPr/>
        </p:nvSpPr>
        <p:spPr>
          <a:xfrm>
            <a:off x="553156" y="234072"/>
            <a:ext cx="696280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Recupero di File cancellati - Recuva</a:t>
            </a:r>
            <a:endParaRPr sz="3200" b="1" i="0" u="none" strike="noStrike" cap="none">
              <a:solidFill>
                <a:srgbClr val="FFFFFF"/>
              </a:solidFill>
              <a:latin typeface="Quattrocento Sans"/>
              <a:ea typeface="Quattrocento Sans"/>
              <a:cs typeface="Quattrocento Sans"/>
              <a:sym typeface="Quattrocento Sans"/>
            </a:endParaRPr>
          </a:p>
        </p:txBody>
      </p:sp>
      <p:pic>
        <p:nvPicPr>
          <p:cNvPr id="416" name="Google Shape;416;p51"/>
          <p:cNvPicPr preferRelativeResize="0"/>
          <p:nvPr/>
        </p:nvPicPr>
        <p:blipFill rotWithShape="1">
          <a:blip r:embed="rId3">
            <a:alphaModFix/>
          </a:blip>
          <a:srcRect/>
          <a:stretch/>
        </p:blipFill>
        <p:spPr>
          <a:xfrm>
            <a:off x="3647376" y="1228503"/>
            <a:ext cx="4897248" cy="440099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2"/>
          <p:cNvSpPr txBox="1"/>
          <p:nvPr/>
        </p:nvSpPr>
        <p:spPr>
          <a:xfrm>
            <a:off x="553156" y="234072"/>
            <a:ext cx="696280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Recupero di File cancellati - Recuva</a:t>
            </a:r>
            <a:endParaRPr sz="3200" b="1" i="0" u="none" strike="noStrike" cap="none">
              <a:solidFill>
                <a:srgbClr val="FFFFFF"/>
              </a:solidFill>
              <a:latin typeface="Quattrocento Sans"/>
              <a:ea typeface="Quattrocento Sans"/>
              <a:cs typeface="Quattrocento Sans"/>
              <a:sym typeface="Quattrocento Sans"/>
            </a:endParaRPr>
          </a:p>
        </p:txBody>
      </p:sp>
      <p:pic>
        <p:nvPicPr>
          <p:cNvPr id="422" name="Google Shape;422;p52"/>
          <p:cNvPicPr preferRelativeResize="0"/>
          <p:nvPr/>
        </p:nvPicPr>
        <p:blipFill rotWithShape="1">
          <a:blip r:embed="rId3">
            <a:alphaModFix/>
          </a:blip>
          <a:srcRect/>
          <a:stretch/>
        </p:blipFill>
        <p:spPr>
          <a:xfrm>
            <a:off x="3617541" y="1201829"/>
            <a:ext cx="4956918" cy="445434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3"/>
          <p:cNvSpPr txBox="1"/>
          <p:nvPr/>
        </p:nvSpPr>
        <p:spPr>
          <a:xfrm>
            <a:off x="553156" y="234072"/>
            <a:ext cx="696280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Recupero di File cancellati - Recuva</a:t>
            </a:r>
            <a:endParaRPr sz="3200" b="1" i="0" u="none" strike="noStrike" cap="none">
              <a:solidFill>
                <a:srgbClr val="FFFFFF"/>
              </a:solidFill>
              <a:latin typeface="Quattrocento Sans"/>
              <a:ea typeface="Quattrocento Sans"/>
              <a:cs typeface="Quattrocento Sans"/>
              <a:sym typeface="Quattrocento Sans"/>
            </a:endParaRPr>
          </a:p>
        </p:txBody>
      </p:sp>
      <p:pic>
        <p:nvPicPr>
          <p:cNvPr id="428" name="Google Shape;428;p53"/>
          <p:cNvPicPr preferRelativeResize="0"/>
          <p:nvPr/>
        </p:nvPicPr>
        <p:blipFill rotWithShape="1">
          <a:blip r:embed="rId3">
            <a:alphaModFix/>
          </a:blip>
          <a:srcRect/>
          <a:stretch/>
        </p:blipFill>
        <p:spPr>
          <a:xfrm>
            <a:off x="3109023" y="1275271"/>
            <a:ext cx="5973954" cy="442838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4"/>
          <p:cNvSpPr txBox="1"/>
          <p:nvPr/>
        </p:nvSpPr>
        <p:spPr>
          <a:xfrm>
            <a:off x="553156" y="1204366"/>
            <a:ext cx="10960820" cy="1754326"/>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0070C0"/>
              </a:buClr>
              <a:buSzPts val="1800"/>
              <a:buFont typeface="Quattrocento Sans"/>
              <a:buChar char="•"/>
            </a:pPr>
            <a:r>
              <a:rPr lang="it-IT" sz="1800">
                <a:solidFill>
                  <a:srgbClr val="0070C0"/>
                </a:solidFill>
                <a:latin typeface="Quattrocento Sans"/>
                <a:ea typeface="Quattrocento Sans"/>
                <a:cs typeface="Quattrocento Sans"/>
                <a:sym typeface="Quattrocento Sans"/>
              </a:rPr>
              <a:t>Ricordiamo che Recuva è uno dei tanti sw ma non è un software di recupero dati professionale e forense….. A volte non riesce a recuperare tutto, ma un utente prima di andare da chi si occupa proprio di Data Recovery, può eseguire una prova da solo.</a:t>
            </a:r>
            <a:endParaRPr/>
          </a:p>
          <a:p>
            <a:pPr marL="285750" marR="0" lvl="0" indent="-171450" algn="just" rtl="0">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285750" marR="0" lvl="0" indent="-285750" algn="just" rtl="0">
              <a:spcBef>
                <a:spcPts val="0"/>
              </a:spcBef>
              <a:spcAft>
                <a:spcPts val="0"/>
              </a:spcAft>
              <a:buClr>
                <a:srgbClr val="0070C0"/>
              </a:buClr>
              <a:buSzPts val="1800"/>
              <a:buFont typeface="Quattrocento Sans"/>
              <a:buChar char="•"/>
            </a:pPr>
            <a:r>
              <a:rPr lang="it-IT" sz="1800">
                <a:solidFill>
                  <a:srgbClr val="0070C0"/>
                </a:solidFill>
                <a:latin typeface="Quattrocento Sans"/>
                <a:ea typeface="Quattrocento Sans"/>
                <a:cs typeface="Quattrocento Sans"/>
                <a:sym typeface="Quattrocento Sans"/>
              </a:rPr>
              <a:t>Un altro software che riesce ad estrarre molte informazioni è RTT-STUDIO, compatibile sia per piattaforme Windows, MacOS e Linux. Stellar, EASEUS.</a:t>
            </a:r>
            <a:endParaRPr/>
          </a:p>
        </p:txBody>
      </p:sp>
      <p:pic>
        <p:nvPicPr>
          <p:cNvPr id="434" name="Google Shape;434;p54" descr="http://www.marcopipino.it/images/recupero-file-cancellati-001.jpg"/>
          <p:cNvPicPr preferRelativeResize="0"/>
          <p:nvPr/>
        </p:nvPicPr>
        <p:blipFill rotWithShape="1">
          <a:blip r:embed="rId3">
            <a:alphaModFix/>
          </a:blip>
          <a:srcRect/>
          <a:stretch/>
        </p:blipFill>
        <p:spPr>
          <a:xfrm>
            <a:off x="3818870" y="3063827"/>
            <a:ext cx="3645620" cy="2589807"/>
          </a:xfrm>
          <a:prstGeom prst="rect">
            <a:avLst/>
          </a:prstGeom>
          <a:noFill/>
          <a:ln>
            <a:noFill/>
          </a:ln>
        </p:spPr>
      </p:pic>
      <p:pic>
        <p:nvPicPr>
          <p:cNvPr id="435" name="Google Shape;435;p54" descr="http://www.cryptoweb.it/wp-content/uploads/2012/08/recuperare-file-cancellati.jpg"/>
          <p:cNvPicPr preferRelativeResize="0"/>
          <p:nvPr/>
        </p:nvPicPr>
        <p:blipFill rotWithShape="1">
          <a:blip r:embed="rId4">
            <a:alphaModFix/>
          </a:blip>
          <a:srcRect/>
          <a:stretch/>
        </p:blipFill>
        <p:spPr>
          <a:xfrm>
            <a:off x="7675793" y="2958692"/>
            <a:ext cx="3838183" cy="247953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5"/>
          <p:cNvSpPr txBox="1"/>
          <p:nvPr/>
        </p:nvSpPr>
        <p:spPr>
          <a:xfrm>
            <a:off x="553156" y="234072"/>
            <a:ext cx="520469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Recupero di File cancellati</a:t>
            </a:r>
            <a:endParaRPr/>
          </a:p>
        </p:txBody>
      </p:sp>
      <p:sp>
        <p:nvSpPr>
          <p:cNvPr id="441" name="Google Shape;441;p55"/>
          <p:cNvSpPr txBox="1"/>
          <p:nvPr/>
        </p:nvSpPr>
        <p:spPr>
          <a:xfrm>
            <a:off x="553156" y="1820977"/>
            <a:ext cx="7632700" cy="25237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800">
                <a:solidFill>
                  <a:srgbClr val="0070C0"/>
                </a:solidFill>
                <a:latin typeface="Quattrocento Sans"/>
                <a:ea typeface="Quattrocento Sans"/>
                <a:cs typeface="Quattrocento Sans"/>
                <a:sym typeface="Quattrocento Sans"/>
              </a:rPr>
              <a:t>La medesima logica vale per:</a:t>
            </a:r>
            <a:endParaRPr/>
          </a:p>
          <a:p>
            <a:pPr marL="0" marR="0" lvl="0" indent="0" algn="l" rtl="0">
              <a:spcBef>
                <a:spcPts val="0"/>
              </a:spcBef>
              <a:spcAft>
                <a:spcPts val="0"/>
              </a:spcAft>
              <a:buNone/>
            </a:pPr>
            <a:endParaRPr sz="1800">
              <a:solidFill>
                <a:srgbClr val="0070C0"/>
              </a:solidFill>
              <a:latin typeface="Quattrocento Sans"/>
              <a:ea typeface="Quattrocento Sans"/>
              <a:cs typeface="Quattrocento Sans"/>
              <a:sym typeface="Quattrocento Sans"/>
            </a:endParaRPr>
          </a:p>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Chiavette USB;</a:t>
            </a:r>
            <a:endParaRPr/>
          </a:p>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Memory Card;</a:t>
            </a:r>
            <a:endParaRPr/>
          </a:p>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Hard Disk;</a:t>
            </a:r>
            <a:endParaRPr/>
          </a:p>
          <a:p>
            <a:pPr marL="285750" marR="0" lvl="0" indent="-171450" algn="l" rtl="0">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Smartphone, Tablet, GPS, etc……</a:t>
            </a:r>
            <a:endParaRPr/>
          </a:p>
          <a:p>
            <a:pPr marL="800100" marR="0" lvl="1" indent="-228600" algn="l" rtl="0">
              <a:spcBef>
                <a:spcPts val="0"/>
              </a:spcBef>
              <a:spcAft>
                <a:spcPts val="0"/>
              </a:spcAft>
              <a:buClr>
                <a:schemeClr val="dk1"/>
              </a:buClr>
              <a:buSzPts val="1800"/>
              <a:buFont typeface="Arial"/>
              <a:buNone/>
            </a:pPr>
            <a:endParaRPr sz="1800" b="0" i="0" u="none" strike="noStrike" cap="none">
              <a:solidFill>
                <a:srgbClr val="0070C0"/>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1400">
              <a:solidFill>
                <a:srgbClr val="0070C0"/>
              </a:solidFill>
              <a:latin typeface="Quattrocento Sans"/>
              <a:ea typeface="Quattrocento Sans"/>
              <a:cs typeface="Quattrocento Sans"/>
              <a:sym typeface="Quattrocento Sans"/>
            </a:endParaRPr>
          </a:p>
        </p:txBody>
      </p:sp>
      <p:pic>
        <p:nvPicPr>
          <p:cNvPr id="442" name="Google Shape;442;p55" descr="okkio mobile.jpg"/>
          <p:cNvPicPr preferRelativeResize="0"/>
          <p:nvPr/>
        </p:nvPicPr>
        <p:blipFill rotWithShape="1">
          <a:blip r:embed="rId3">
            <a:alphaModFix/>
          </a:blip>
          <a:srcRect/>
          <a:stretch/>
        </p:blipFill>
        <p:spPr>
          <a:xfrm>
            <a:off x="5113635" y="1820977"/>
            <a:ext cx="2555930" cy="189243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6"/>
          <p:cNvSpPr txBox="1"/>
          <p:nvPr/>
        </p:nvSpPr>
        <p:spPr>
          <a:xfrm>
            <a:off x="553156" y="234072"/>
            <a:ext cx="242887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Crittografia</a:t>
            </a:r>
            <a:endParaRPr/>
          </a:p>
        </p:txBody>
      </p:sp>
      <p:sp>
        <p:nvSpPr>
          <p:cNvPr id="448" name="Google Shape;448;p56"/>
          <p:cNvSpPr txBox="1"/>
          <p:nvPr/>
        </p:nvSpPr>
        <p:spPr>
          <a:xfrm>
            <a:off x="553155" y="1698553"/>
            <a:ext cx="10895505" cy="280076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La </a:t>
            </a:r>
            <a:r>
              <a:rPr lang="it-IT" sz="1800" b="1">
                <a:solidFill>
                  <a:srgbClr val="0070C0"/>
                </a:solidFill>
                <a:latin typeface="Quattrocento Sans"/>
                <a:ea typeface="Quattrocento Sans"/>
                <a:cs typeface="Quattrocento Sans"/>
                <a:sym typeface="Quattrocento Sans"/>
              </a:rPr>
              <a:t>crittografia asimmetrica </a:t>
            </a:r>
            <a:r>
              <a:rPr lang="it-IT" sz="1800">
                <a:solidFill>
                  <a:srgbClr val="0070C0"/>
                </a:solidFill>
                <a:latin typeface="Quattrocento Sans"/>
                <a:ea typeface="Quattrocento Sans"/>
                <a:cs typeface="Quattrocento Sans"/>
                <a:sym typeface="Quattrocento Sans"/>
              </a:rPr>
              <a:t>è conosciuta anche come crittografia a coppia di chiavi, crittografia a chiave pubblica/privata o anche solo crittografia a chiave pubblica. </a:t>
            </a:r>
            <a:br>
              <a:rPr lang="it-IT" sz="1800">
                <a:solidFill>
                  <a:srgbClr val="0070C0"/>
                </a:solidFill>
                <a:latin typeface="Quattrocento Sans"/>
                <a:ea typeface="Quattrocento Sans"/>
                <a:cs typeface="Quattrocento Sans"/>
                <a:sym typeface="Quattrocento Sans"/>
              </a:rPr>
            </a:br>
            <a:r>
              <a:rPr lang="it-IT" sz="1800">
                <a:solidFill>
                  <a:srgbClr val="0070C0"/>
                </a:solidFill>
                <a:latin typeface="Quattrocento Sans"/>
                <a:ea typeface="Quattrocento Sans"/>
                <a:cs typeface="Quattrocento Sans"/>
                <a:sym typeface="Quattrocento Sans"/>
              </a:rPr>
              <a:t>Come si evince dal nome, ogni attore coinvolto possiede una </a:t>
            </a:r>
            <a:r>
              <a:rPr lang="it-IT" sz="1800" b="1">
                <a:solidFill>
                  <a:srgbClr val="0070C0"/>
                </a:solidFill>
                <a:latin typeface="Quattrocento Sans"/>
                <a:ea typeface="Quattrocento Sans"/>
                <a:cs typeface="Quattrocento Sans"/>
                <a:sym typeface="Quattrocento Sans"/>
              </a:rPr>
              <a:t>coppia di chiavi:</a:t>
            </a:r>
            <a:br>
              <a:rPr lang="it-IT" sz="1800">
                <a:solidFill>
                  <a:srgbClr val="0070C0"/>
                </a:solidFill>
                <a:latin typeface="Quattrocento Sans"/>
                <a:ea typeface="Quattrocento Sans"/>
                <a:cs typeface="Quattrocento Sans"/>
                <a:sym typeface="Quattrocento Sans"/>
              </a:rPr>
            </a:br>
            <a:endParaRPr sz="1800">
              <a:solidFill>
                <a:srgbClr val="0070C0"/>
              </a:solidFill>
              <a:latin typeface="Quattrocento Sans"/>
              <a:ea typeface="Quattrocento Sans"/>
              <a:cs typeface="Quattrocento Sans"/>
              <a:sym typeface="Quattrocento Sans"/>
            </a:endParaRPr>
          </a:p>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la </a:t>
            </a:r>
            <a:r>
              <a:rPr lang="it-IT" sz="1800" b="1">
                <a:solidFill>
                  <a:srgbClr val="0070C0"/>
                </a:solidFill>
                <a:latin typeface="Quattrocento Sans"/>
                <a:ea typeface="Quattrocento Sans"/>
                <a:cs typeface="Quattrocento Sans"/>
                <a:sym typeface="Quattrocento Sans"/>
              </a:rPr>
              <a:t>chiave privata</a:t>
            </a:r>
            <a:r>
              <a:rPr lang="it-IT" sz="1800">
                <a:solidFill>
                  <a:srgbClr val="0070C0"/>
                </a:solidFill>
                <a:latin typeface="Quattrocento Sans"/>
                <a:ea typeface="Quattrocento Sans"/>
                <a:cs typeface="Quattrocento Sans"/>
                <a:sym typeface="Quattrocento Sans"/>
              </a:rPr>
              <a:t>, personale e segreta, viene utilizzata per decodificare un documento criptato;</a:t>
            </a:r>
            <a:endParaRPr/>
          </a:p>
          <a:p>
            <a:pPr marL="285750" marR="0" lvl="0" indent="-171450" algn="l" rtl="0">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la </a:t>
            </a:r>
            <a:r>
              <a:rPr lang="it-IT" sz="1800" b="1">
                <a:solidFill>
                  <a:srgbClr val="0070C0"/>
                </a:solidFill>
                <a:latin typeface="Quattrocento Sans"/>
                <a:ea typeface="Quattrocento Sans"/>
                <a:cs typeface="Quattrocento Sans"/>
                <a:sym typeface="Quattrocento Sans"/>
              </a:rPr>
              <a:t>chiave pubblica</a:t>
            </a:r>
            <a:r>
              <a:rPr lang="it-IT" sz="1800">
                <a:solidFill>
                  <a:srgbClr val="0070C0"/>
                </a:solidFill>
                <a:latin typeface="Quattrocento Sans"/>
                <a:ea typeface="Quattrocento Sans"/>
                <a:cs typeface="Quattrocento Sans"/>
                <a:sym typeface="Quattrocento Sans"/>
              </a:rPr>
              <a:t>, che deve essere distribuita; serve a criptare un documento destinato alla persona che possiede la relativa chiave privata.</a:t>
            </a:r>
            <a:endParaRPr/>
          </a:p>
          <a:p>
            <a:pPr marL="800100" marR="0" lvl="1" indent="-228600" algn="l" rtl="0">
              <a:spcBef>
                <a:spcPts val="0"/>
              </a:spcBef>
              <a:spcAft>
                <a:spcPts val="0"/>
              </a:spcAft>
              <a:buClr>
                <a:schemeClr val="dk1"/>
              </a:buClr>
              <a:buSzPts val="1800"/>
              <a:buFont typeface="Arial"/>
              <a:buNone/>
            </a:pPr>
            <a:endParaRPr sz="1800" b="0" i="0" u="none" strike="noStrike" cap="none">
              <a:solidFill>
                <a:srgbClr val="0070C0"/>
              </a:solidFill>
              <a:latin typeface="Quattrocento Sans"/>
              <a:ea typeface="Quattrocento Sans"/>
              <a:cs typeface="Quattrocento Sans"/>
              <a:sym typeface="Quattrocento Sans"/>
            </a:endParaRPr>
          </a:p>
          <a:p>
            <a:pPr marL="285750" marR="0" lvl="0" indent="-196850" algn="l" rtl="0">
              <a:spcBef>
                <a:spcPts val="0"/>
              </a:spcBef>
              <a:spcAft>
                <a:spcPts val="0"/>
              </a:spcAft>
              <a:buClr>
                <a:schemeClr val="dk1"/>
              </a:buClr>
              <a:buSzPts val="1400"/>
              <a:buFont typeface="Arial"/>
              <a:buNone/>
            </a:pPr>
            <a:endParaRPr sz="1400">
              <a:solidFill>
                <a:srgbClr val="0070C0"/>
              </a:solidFill>
              <a:latin typeface="Quattrocento Sans"/>
              <a:ea typeface="Quattrocento Sans"/>
              <a:cs typeface="Quattrocento Sans"/>
              <a:sym typeface="Quattrocento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7"/>
          <p:cNvSpPr txBox="1"/>
          <p:nvPr/>
        </p:nvSpPr>
        <p:spPr>
          <a:xfrm>
            <a:off x="553156" y="234072"/>
            <a:ext cx="489909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Crittografia asimmetrica</a:t>
            </a:r>
            <a:endParaRPr/>
          </a:p>
        </p:txBody>
      </p:sp>
      <p:sp>
        <p:nvSpPr>
          <p:cNvPr id="454" name="Google Shape;454;p57"/>
          <p:cNvSpPr txBox="1"/>
          <p:nvPr/>
        </p:nvSpPr>
        <p:spPr>
          <a:xfrm>
            <a:off x="553156" y="1423672"/>
            <a:ext cx="10755546" cy="169277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L'idea base della crittografia con coppia di chiavi diviene più chiara se si usa un'analogia postale, in cui il mittente è Alice ed il destinatario Bob. </a:t>
            </a:r>
            <a:endParaRPr/>
          </a:p>
          <a:p>
            <a:pPr marL="285750" marR="0" lvl="0" indent="-171450" algn="l" rtl="0">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I </a:t>
            </a:r>
            <a:r>
              <a:rPr lang="it-IT" sz="1800" b="1">
                <a:solidFill>
                  <a:srgbClr val="0070C0"/>
                </a:solidFill>
                <a:latin typeface="Quattrocento Sans"/>
                <a:ea typeface="Quattrocento Sans"/>
                <a:cs typeface="Quattrocento Sans"/>
                <a:sym typeface="Quattrocento Sans"/>
              </a:rPr>
              <a:t>lucchetti</a:t>
            </a:r>
            <a:r>
              <a:rPr lang="it-IT" sz="1800">
                <a:solidFill>
                  <a:srgbClr val="0070C0"/>
                </a:solidFill>
                <a:latin typeface="Quattrocento Sans"/>
                <a:ea typeface="Quattrocento Sans"/>
                <a:cs typeface="Quattrocento Sans"/>
                <a:sym typeface="Quattrocento Sans"/>
              </a:rPr>
              <a:t> fanno le veci delle chiavi pubbliche e le chiavi recitano la parte delle chiavi private:</a:t>
            </a:r>
            <a:endParaRPr/>
          </a:p>
          <a:p>
            <a:pPr marL="800100" marR="0" lvl="1" indent="-228600" algn="l" rtl="0">
              <a:spcBef>
                <a:spcPts val="0"/>
              </a:spcBef>
              <a:spcAft>
                <a:spcPts val="0"/>
              </a:spcAft>
              <a:buClr>
                <a:schemeClr val="dk1"/>
              </a:buClr>
              <a:buSzPts val="1800"/>
              <a:buFont typeface="Arial"/>
              <a:buNone/>
            </a:pPr>
            <a:endParaRPr sz="1800" b="0" i="0" u="none" strike="noStrike" cap="none">
              <a:solidFill>
                <a:srgbClr val="0070C0"/>
              </a:solidFill>
              <a:latin typeface="Quattrocento Sans"/>
              <a:ea typeface="Quattrocento Sans"/>
              <a:cs typeface="Quattrocento Sans"/>
              <a:sym typeface="Quattrocento Sans"/>
            </a:endParaRPr>
          </a:p>
          <a:p>
            <a:pPr marL="285750" marR="0" lvl="0" indent="-196850" algn="l" rtl="0">
              <a:spcBef>
                <a:spcPts val="0"/>
              </a:spcBef>
              <a:spcAft>
                <a:spcPts val="0"/>
              </a:spcAft>
              <a:buClr>
                <a:schemeClr val="dk1"/>
              </a:buClr>
              <a:buSzPts val="1400"/>
              <a:buFont typeface="Arial"/>
              <a:buNone/>
            </a:pPr>
            <a:endParaRPr sz="1400">
              <a:solidFill>
                <a:srgbClr val="0070C0"/>
              </a:solidFill>
              <a:latin typeface="Quattrocento Sans"/>
              <a:ea typeface="Quattrocento Sans"/>
              <a:cs typeface="Quattrocento Sans"/>
              <a:sym typeface="Quattrocento Sans"/>
            </a:endParaRPr>
          </a:p>
        </p:txBody>
      </p:sp>
      <p:pic>
        <p:nvPicPr>
          <p:cNvPr id="455" name="Google Shape;455;p57"/>
          <p:cNvPicPr preferRelativeResize="0"/>
          <p:nvPr/>
        </p:nvPicPr>
        <p:blipFill rotWithShape="1">
          <a:blip r:embed="rId3">
            <a:alphaModFix/>
          </a:blip>
          <a:srcRect/>
          <a:stretch/>
        </p:blipFill>
        <p:spPr>
          <a:xfrm>
            <a:off x="553156" y="2929831"/>
            <a:ext cx="2367326" cy="240490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a:extLst>
              <a:ext uri="{FF2B5EF4-FFF2-40B4-BE49-F238E27FC236}">
                <a16:creationId xmlns:a16="http://schemas.microsoft.com/office/drawing/2014/main" id="{965FA5E7-1E53-4CE8-8931-D20E50688AE3}"/>
              </a:ext>
            </a:extLst>
          </p:cNvPr>
          <p:cNvSpPr>
            <a:spLocks noGrp="1" noChangeArrowheads="1"/>
          </p:cNvSpPr>
          <p:nvPr>
            <p:ph type="title"/>
          </p:nvPr>
        </p:nvSpPr>
        <p:spPr>
          <a:xfrm>
            <a:off x="-457200" y="1"/>
            <a:ext cx="8856663" cy="703263"/>
          </a:xfrm>
        </p:spPr>
        <p:txBody>
          <a:bodyPr anchor="t"/>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altLang="it-IT"/>
              <a:t>Crittografia asimmetrica</a:t>
            </a:r>
          </a:p>
        </p:txBody>
      </p:sp>
      <p:sp>
        <p:nvSpPr>
          <p:cNvPr id="66562" name="Rectangle 2">
            <a:extLst>
              <a:ext uri="{FF2B5EF4-FFF2-40B4-BE49-F238E27FC236}">
                <a16:creationId xmlns:a16="http://schemas.microsoft.com/office/drawing/2014/main" id="{BDDFCAAF-11B3-475E-AE57-462331157BDB}"/>
              </a:ext>
            </a:extLst>
          </p:cNvPr>
          <p:cNvSpPr>
            <a:spLocks noGrp="1" noChangeArrowheads="1"/>
          </p:cNvSpPr>
          <p:nvPr>
            <p:ph idx="1"/>
          </p:nvPr>
        </p:nvSpPr>
        <p:spPr>
          <a:xfrm>
            <a:off x="1981200" y="1054101"/>
            <a:ext cx="5302250" cy="4525963"/>
          </a:xfrm>
        </p:spPr>
        <p:txBody>
          <a:bodyPr/>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r>
              <a:rPr lang="it-IT" altLang="it-IT">
                <a:latin typeface="Arial" panose="020B0604020202020204" pitchFamily="34" charset="0"/>
              </a:rPr>
              <a:t>1) Alice chiede a Bob di spedirle il suo </a:t>
            </a:r>
            <a:r>
              <a:rPr lang="it-IT" altLang="it-IT" b="1" i="1">
                <a:solidFill>
                  <a:srgbClr val="B84747"/>
                </a:solidFill>
                <a:latin typeface="Arial" panose="020B0604020202020204" pitchFamily="34" charset="0"/>
              </a:rPr>
              <a:t>lucchetto</a:t>
            </a:r>
            <a:r>
              <a:rPr lang="it-IT" altLang="it-IT">
                <a:latin typeface="Arial" panose="020B0604020202020204" pitchFamily="34" charset="0"/>
              </a:rPr>
              <a:t>, già aperto. La </a:t>
            </a:r>
            <a:r>
              <a:rPr lang="it-IT" altLang="it-IT" b="1" i="1">
                <a:solidFill>
                  <a:srgbClr val="008000"/>
                </a:solidFill>
                <a:latin typeface="Arial" panose="020B0604020202020204" pitchFamily="34" charset="0"/>
              </a:rPr>
              <a:t>chiave</a:t>
            </a:r>
            <a:r>
              <a:rPr lang="it-IT" altLang="it-IT">
                <a:latin typeface="Arial" panose="020B0604020202020204" pitchFamily="34" charset="0"/>
              </a:rPr>
              <a:t> dello stesso verrà però gelosamente conservata da Bob.</a:t>
            </a:r>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it-IT" altLang="it-IT">
              <a:latin typeface="Arial" panose="020B0604020202020204" pitchFamily="34" charset="0"/>
            </a:endParaRPr>
          </a:p>
        </p:txBody>
      </p:sp>
      <p:pic>
        <p:nvPicPr>
          <p:cNvPr id="66563" name="Picture 3">
            <a:extLst>
              <a:ext uri="{FF2B5EF4-FFF2-40B4-BE49-F238E27FC236}">
                <a16:creationId xmlns:a16="http://schemas.microsoft.com/office/drawing/2014/main" id="{24294A45-CEB4-4B00-A45C-4C2F52D8F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4" y="3887789"/>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6564" name="Picture 4">
            <a:extLst>
              <a:ext uri="{FF2B5EF4-FFF2-40B4-BE49-F238E27FC236}">
                <a16:creationId xmlns:a16="http://schemas.microsoft.com/office/drawing/2014/main" id="{135CF3E5-93AD-489A-8A11-93E71E6B57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8639" y="4032251"/>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6565" name="Picture 5">
            <a:extLst>
              <a:ext uri="{FF2B5EF4-FFF2-40B4-BE49-F238E27FC236}">
                <a16:creationId xmlns:a16="http://schemas.microsoft.com/office/drawing/2014/main" id="{41F6D767-B2A1-43E0-AD06-218DCD8972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0525" y="2963863"/>
            <a:ext cx="1633538" cy="189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6566" name="AutoShape 6">
            <a:extLst>
              <a:ext uri="{FF2B5EF4-FFF2-40B4-BE49-F238E27FC236}">
                <a16:creationId xmlns:a16="http://schemas.microsoft.com/office/drawing/2014/main" id="{36F433BB-AA1C-4B3C-87A4-7FD9075EF6A2}"/>
              </a:ext>
            </a:extLst>
          </p:cNvPr>
          <p:cNvSpPr>
            <a:spLocks noChangeArrowheads="1"/>
          </p:cNvSpPr>
          <p:nvPr/>
        </p:nvSpPr>
        <p:spPr bwMode="auto">
          <a:xfrm>
            <a:off x="5303838" y="5040313"/>
            <a:ext cx="1979612" cy="539750"/>
          </a:xfrm>
          <a:prstGeom prst="leftArrow">
            <a:avLst>
              <a:gd name="adj1" fmla="val 50000"/>
              <a:gd name="adj2" fmla="val 91691"/>
            </a:avLst>
          </a:prstGeom>
          <a:solidFill>
            <a:srgbClr val="729FCF"/>
          </a:solidFill>
          <a:ln w="9525">
            <a:solidFill>
              <a:srgbClr val="3465A4"/>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Font typeface="Times New Roman" panose="02020603050405020304" pitchFamily="18" charset="0"/>
              <a:buNone/>
            </a:pPr>
            <a:endParaRPr lang="it-IT" altLang="it-IT">
              <a:ea typeface="MS PGothic" panose="020B0600070205080204" pitchFamily="34" charset="-128"/>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a:extLst>
              <a:ext uri="{FF2B5EF4-FFF2-40B4-BE49-F238E27FC236}">
                <a16:creationId xmlns:a16="http://schemas.microsoft.com/office/drawing/2014/main" id="{512C6931-B704-4AA5-A9FC-E5C07F31D264}"/>
              </a:ext>
            </a:extLst>
          </p:cNvPr>
          <p:cNvSpPr>
            <a:spLocks noGrp="1" noChangeArrowheads="1"/>
          </p:cNvSpPr>
          <p:nvPr>
            <p:ph type="title"/>
          </p:nvPr>
        </p:nvSpPr>
        <p:spPr>
          <a:xfrm>
            <a:off x="309563" y="98426"/>
            <a:ext cx="8856663" cy="703263"/>
          </a:xfrm>
        </p:spPr>
        <p:txBody>
          <a:bodyPr anchor="t"/>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altLang="it-IT"/>
              <a:t>Crittografia asimmetrica</a:t>
            </a:r>
          </a:p>
        </p:txBody>
      </p:sp>
      <p:sp>
        <p:nvSpPr>
          <p:cNvPr id="68610" name="Rectangle 2">
            <a:extLst>
              <a:ext uri="{FF2B5EF4-FFF2-40B4-BE49-F238E27FC236}">
                <a16:creationId xmlns:a16="http://schemas.microsoft.com/office/drawing/2014/main" id="{CFD91316-7372-40FB-9B97-3B26A14B1EDD}"/>
              </a:ext>
            </a:extLst>
          </p:cNvPr>
          <p:cNvSpPr>
            <a:spLocks noGrp="1" noChangeArrowheads="1"/>
          </p:cNvSpPr>
          <p:nvPr>
            <p:ph idx="1"/>
          </p:nvPr>
        </p:nvSpPr>
        <p:spPr>
          <a:xfrm>
            <a:off x="1981200" y="1263651"/>
            <a:ext cx="5513388" cy="4525963"/>
          </a:xfrm>
        </p:spPr>
        <p:txBody>
          <a:bodyPr/>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r>
              <a:rPr lang="it-IT" altLang="it-IT">
                <a:latin typeface="Arial" panose="020B0604020202020204" pitchFamily="34" charset="0"/>
              </a:rPr>
              <a:t>2) Alice riceve il </a:t>
            </a:r>
            <a:r>
              <a:rPr lang="it-IT" altLang="it-IT" b="1" i="1">
                <a:solidFill>
                  <a:srgbClr val="B84747"/>
                </a:solidFill>
                <a:latin typeface="Arial" panose="020B0604020202020204" pitchFamily="34" charset="0"/>
              </a:rPr>
              <a:t>lucchetto</a:t>
            </a:r>
            <a:r>
              <a:rPr lang="it-IT" altLang="it-IT">
                <a:latin typeface="Arial" panose="020B0604020202020204" pitchFamily="34" charset="0"/>
              </a:rPr>
              <a:t> e, con esso, chiude il pacco e lo spedisce a Bob.</a:t>
            </a:r>
          </a:p>
        </p:txBody>
      </p:sp>
      <p:pic>
        <p:nvPicPr>
          <p:cNvPr id="68611" name="Picture 3">
            <a:extLst>
              <a:ext uri="{FF2B5EF4-FFF2-40B4-BE49-F238E27FC236}">
                <a16:creationId xmlns:a16="http://schemas.microsoft.com/office/drawing/2014/main" id="{22071DDE-913B-43C0-8180-946577D6A1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264" y="3527426"/>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8612" name="Picture 4">
            <a:extLst>
              <a:ext uri="{FF2B5EF4-FFF2-40B4-BE49-F238E27FC236}">
                <a16:creationId xmlns:a16="http://schemas.microsoft.com/office/drawing/2014/main" id="{99431162-F59C-4FFE-96D5-95E62723D1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0439" y="3527426"/>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8613" name="Picture 5">
            <a:extLst>
              <a:ext uri="{FF2B5EF4-FFF2-40B4-BE49-F238E27FC236}">
                <a16:creationId xmlns:a16="http://schemas.microsoft.com/office/drawing/2014/main" id="{07BB4F86-3BD6-4B8C-B023-2ECBC970C9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9264" y="3419476"/>
            <a:ext cx="122872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7046" name="Text Box 6">
            <a:extLst>
              <a:ext uri="{FF2B5EF4-FFF2-40B4-BE49-F238E27FC236}">
                <a16:creationId xmlns:a16="http://schemas.microsoft.com/office/drawing/2014/main" id="{E231BFB2-1818-4985-8858-7A3629C74108}"/>
              </a:ext>
            </a:extLst>
          </p:cNvPr>
          <p:cNvSpPr txBox="1">
            <a:spLocks noChangeArrowheads="1"/>
          </p:cNvSpPr>
          <p:nvPr/>
        </p:nvSpPr>
        <p:spPr bwMode="auto">
          <a:xfrm>
            <a:off x="5668963" y="3598863"/>
            <a:ext cx="360362" cy="577850"/>
          </a:xfrm>
          <a:prstGeom prst="rect">
            <a:avLst/>
          </a:prstGeom>
          <a:noFill/>
          <a:ln>
            <a:noFill/>
          </a:ln>
          <a:effec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9pPr>
          </a:lstStyle>
          <a:p>
            <a:pPr>
              <a:buSzPct val="100000"/>
              <a:defRPr/>
            </a:pPr>
            <a:r>
              <a:rPr lang="it-IT" altLang="it-IT" sz="3200" b="1">
                <a:solidFill>
                  <a:srgbClr val="FF0000"/>
                </a:solidFill>
                <a:effectLst>
                  <a:outerShdw blurRad="38100" dist="38100" dir="2700000" algn="tl">
                    <a:srgbClr val="C0C0C0"/>
                  </a:outerShdw>
                </a:effectLst>
              </a:rPr>
              <a:t>+</a:t>
            </a:r>
          </a:p>
        </p:txBody>
      </p:sp>
      <p:sp>
        <p:nvSpPr>
          <p:cNvPr id="68615" name="AutoShape 7">
            <a:extLst>
              <a:ext uri="{FF2B5EF4-FFF2-40B4-BE49-F238E27FC236}">
                <a16:creationId xmlns:a16="http://schemas.microsoft.com/office/drawing/2014/main" id="{86F2A4C6-CA3E-4B13-9E0D-64A6F5C923AE}"/>
              </a:ext>
            </a:extLst>
          </p:cNvPr>
          <p:cNvSpPr>
            <a:spLocks noChangeArrowheads="1"/>
          </p:cNvSpPr>
          <p:nvPr/>
        </p:nvSpPr>
        <p:spPr bwMode="auto">
          <a:xfrm>
            <a:off x="4440238" y="4427538"/>
            <a:ext cx="3060700" cy="360362"/>
          </a:xfrm>
          <a:prstGeom prst="rightArrow">
            <a:avLst>
              <a:gd name="adj1" fmla="val 50000"/>
              <a:gd name="adj2" fmla="val 212335"/>
            </a:avLst>
          </a:prstGeom>
          <a:solidFill>
            <a:srgbClr val="729FCF"/>
          </a:solidFill>
          <a:ln w="9525">
            <a:solidFill>
              <a:srgbClr val="3465A4"/>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Font typeface="Times New Roman" panose="02020603050405020304" pitchFamily="18" charset="0"/>
              <a:buNone/>
            </a:pPr>
            <a:endParaRPr lang="it-IT" altLang="it-IT">
              <a:ea typeface="MS PGothic" panose="020B0600070205080204" pitchFamily="34" charset="-128"/>
            </a:endParaRPr>
          </a:p>
        </p:txBody>
      </p:sp>
      <p:pic>
        <p:nvPicPr>
          <p:cNvPr id="68616" name="Picture 8">
            <a:extLst>
              <a:ext uri="{FF2B5EF4-FFF2-40B4-BE49-F238E27FC236}">
                <a16:creationId xmlns:a16="http://schemas.microsoft.com/office/drawing/2014/main" id="{4A708E4A-B814-49EB-9769-E4F1BC2E27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0463" y="2987676"/>
            <a:ext cx="107950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6"/>
          <p:cNvSpPr txBox="1"/>
          <p:nvPr/>
        </p:nvSpPr>
        <p:spPr>
          <a:xfrm>
            <a:off x="553156" y="234072"/>
            <a:ext cx="454041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Deep Web e Dark Web</a:t>
            </a:r>
            <a:endParaRPr/>
          </a:p>
        </p:txBody>
      </p:sp>
      <p:pic>
        <p:nvPicPr>
          <p:cNvPr id="64" name="Google Shape;64;p6" descr="https://trovalost.it/wp-content/uploads/2015/07/DeepvsDarkIceberg.jpeg"/>
          <p:cNvPicPr preferRelativeResize="0"/>
          <p:nvPr/>
        </p:nvPicPr>
        <p:blipFill rotWithShape="1">
          <a:blip r:embed="rId3">
            <a:alphaModFix/>
          </a:blip>
          <a:srcRect/>
          <a:stretch/>
        </p:blipFill>
        <p:spPr>
          <a:xfrm>
            <a:off x="3030095" y="1410603"/>
            <a:ext cx="6131809" cy="403679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a:extLst>
              <a:ext uri="{FF2B5EF4-FFF2-40B4-BE49-F238E27FC236}">
                <a16:creationId xmlns:a16="http://schemas.microsoft.com/office/drawing/2014/main" id="{1A34FB7F-7FA5-4D60-A649-24C17FB1717C}"/>
              </a:ext>
            </a:extLst>
          </p:cNvPr>
          <p:cNvSpPr>
            <a:spLocks noGrp="1" noChangeArrowheads="1"/>
          </p:cNvSpPr>
          <p:nvPr>
            <p:ph type="title"/>
          </p:nvPr>
        </p:nvSpPr>
        <p:spPr>
          <a:xfrm>
            <a:off x="144463" y="95251"/>
            <a:ext cx="8856663" cy="703263"/>
          </a:xfrm>
        </p:spPr>
        <p:txBody>
          <a:bodyPr anchor="t"/>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altLang="it-IT"/>
              <a:t>Crittografia asimmetrica</a:t>
            </a:r>
          </a:p>
        </p:txBody>
      </p:sp>
      <p:sp>
        <p:nvSpPr>
          <p:cNvPr id="70658" name="Rectangle 2">
            <a:extLst>
              <a:ext uri="{FF2B5EF4-FFF2-40B4-BE49-F238E27FC236}">
                <a16:creationId xmlns:a16="http://schemas.microsoft.com/office/drawing/2014/main" id="{5DE0E3A3-9F1C-49F2-AE13-7F1D3B1C04F9}"/>
              </a:ext>
            </a:extLst>
          </p:cNvPr>
          <p:cNvSpPr>
            <a:spLocks noGrp="1" noChangeArrowheads="1"/>
          </p:cNvSpPr>
          <p:nvPr>
            <p:ph idx="1"/>
          </p:nvPr>
        </p:nvSpPr>
        <p:spPr/>
        <p:txBody>
          <a:bodyPr/>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r>
              <a:rPr lang="it-IT" altLang="it-IT">
                <a:latin typeface="Arial" panose="020B0604020202020204" pitchFamily="34" charset="0"/>
              </a:rPr>
              <a:t>3) Bob riceve il pacco e può aprirlo con la </a:t>
            </a:r>
            <a:r>
              <a:rPr lang="it-IT" altLang="it-IT" b="1" i="1">
                <a:solidFill>
                  <a:srgbClr val="008000"/>
                </a:solidFill>
                <a:latin typeface="Arial" panose="020B0604020202020204" pitchFamily="34" charset="0"/>
              </a:rPr>
              <a:t>chiave</a:t>
            </a:r>
            <a:r>
              <a:rPr lang="it-IT" altLang="it-IT">
                <a:solidFill>
                  <a:srgbClr val="008000"/>
                </a:solidFill>
                <a:latin typeface="Arial" panose="020B0604020202020204" pitchFamily="34" charset="0"/>
              </a:rPr>
              <a:t> </a:t>
            </a:r>
            <a:r>
              <a:rPr lang="it-IT" altLang="it-IT">
                <a:latin typeface="Arial" panose="020B0604020202020204" pitchFamily="34" charset="0"/>
              </a:rPr>
              <a:t>di cui è l'unico proprietario.</a:t>
            </a:r>
          </a:p>
        </p:txBody>
      </p:sp>
      <p:pic>
        <p:nvPicPr>
          <p:cNvPr id="70659" name="Picture 3">
            <a:extLst>
              <a:ext uri="{FF2B5EF4-FFF2-40B4-BE49-F238E27FC236}">
                <a16:creationId xmlns:a16="http://schemas.microsoft.com/office/drawing/2014/main" id="{D0668461-BB04-451E-A06F-3BCDEEE5D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1" y="3743326"/>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70660" name="Picture 4">
            <a:extLst>
              <a:ext uri="{FF2B5EF4-FFF2-40B4-BE49-F238E27FC236}">
                <a16:creationId xmlns:a16="http://schemas.microsoft.com/office/drawing/2014/main" id="{060C2675-0F11-4238-B7ED-417A05B61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1376" y="3743326"/>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70661" name="Picture 5">
            <a:extLst>
              <a:ext uri="{FF2B5EF4-FFF2-40B4-BE49-F238E27FC236}">
                <a16:creationId xmlns:a16="http://schemas.microsoft.com/office/drawing/2014/main" id="{2A306E62-0A45-4217-A183-44C913B9EC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1789" y="3635376"/>
            <a:ext cx="122872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8070" name="Text Box 6">
            <a:extLst>
              <a:ext uri="{FF2B5EF4-FFF2-40B4-BE49-F238E27FC236}">
                <a16:creationId xmlns:a16="http://schemas.microsoft.com/office/drawing/2014/main" id="{43906FFD-0C1A-44F4-8FDC-91C9971291C1}"/>
              </a:ext>
            </a:extLst>
          </p:cNvPr>
          <p:cNvSpPr txBox="1">
            <a:spLocks noChangeArrowheads="1"/>
          </p:cNvSpPr>
          <p:nvPr/>
        </p:nvSpPr>
        <p:spPr bwMode="auto">
          <a:xfrm>
            <a:off x="5549900" y="3816350"/>
            <a:ext cx="211138" cy="577850"/>
          </a:xfrm>
          <a:prstGeom prst="rect">
            <a:avLst/>
          </a:prstGeom>
          <a:noFill/>
          <a:ln>
            <a:noFill/>
          </a:ln>
          <a:effec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9pPr>
          </a:lstStyle>
          <a:p>
            <a:pPr>
              <a:buSzPct val="100000"/>
              <a:defRPr/>
            </a:pPr>
            <a:r>
              <a:rPr lang="it-IT" altLang="it-IT" sz="3200" b="1">
                <a:solidFill>
                  <a:srgbClr val="FF0000"/>
                </a:solidFill>
                <a:effectLst>
                  <a:outerShdw blurRad="38100" dist="38100" dir="2700000" algn="tl">
                    <a:srgbClr val="C0C0C0"/>
                  </a:outerShdw>
                </a:effectLst>
              </a:rPr>
              <a:t>+</a:t>
            </a:r>
          </a:p>
        </p:txBody>
      </p:sp>
      <p:pic>
        <p:nvPicPr>
          <p:cNvPr id="70663" name="Picture 7">
            <a:extLst>
              <a:ext uri="{FF2B5EF4-FFF2-40B4-BE49-F238E27FC236}">
                <a16:creationId xmlns:a16="http://schemas.microsoft.com/office/drawing/2014/main" id="{A4B11C5E-172C-4476-BD9C-5D3A54174C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1400" y="3203576"/>
            <a:ext cx="107950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8072" name="Text Box 8">
            <a:extLst>
              <a:ext uri="{FF2B5EF4-FFF2-40B4-BE49-F238E27FC236}">
                <a16:creationId xmlns:a16="http://schemas.microsoft.com/office/drawing/2014/main" id="{C7E95CD7-9E80-441E-ABCE-36E5520A7FEE}"/>
              </a:ext>
            </a:extLst>
          </p:cNvPr>
          <p:cNvSpPr txBox="1">
            <a:spLocks noChangeArrowheads="1"/>
          </p:cNvSpPr>
          <p:nvPr/>
        </p:nvSpPr>
        <p:spPr bwMode="auto">
          <a:xfrm>
            <a:off x="7381876" y="3563938"/>
            <a:ext cx="360363" cy="577850"/>
          </a:xfrm>
          <a:prstGeom prst="rect">
            <a:avLst/>
          </a:prstGeom>
          <a:noFill/>
          <a:ln>
            <a:noFill/>
          </a:ln>
          <a:effec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9pPr>
          </a:lstStyle>
          <a:p>
            <a:pPr>
              <a:buSzPct val="100000"/>
              <a:defRPr/>
            </a:pPr>
            <a:r>
              <a:rPr lang="it-IT" altLang="it-IT" sz="3200" b="1">
                <a:solidFill>
                  <a:srgbClr val="FF0000"/>
                </a:solidFill>
                <a:effectLst>
                  <a:outerShdw blurRad="38100" dist="38100" dir="2700000" algn="tl">
                    <a:srgbClr val="C0C0C0"/>
                  </a:outerShdw>
                </a:effectLst>
              </a:rPr>
              <a:t>+</a:t>
            </a:r>
          </a:p>
        </p:txBody>
      </p:sp>
      <p:pic>
        <p:nvPicPr>
          <p:cNvPr id="70665" name="Picture 9">
            <a:extLst>
              <a:ext uri="{FF2B5EF4-FFF2-40B4-BE49-F238E27FC236}">
                <a16:creationId xmlns:a16="http://schemas.microsoft.com/office/drawing/2014/main" id="{64F87527-D1A6-4490-B65B-FDDDC77142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4825" y="3395663"/>
            <a:ext cx="10795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a:extLst>
              <a:ext uri="{FF2B5EF4-FFF2-40B4-BE49-F238E27FC236}">
                <a16:creationId xmlns:a16="http://schemas.microsoft.com/office/drawing/2014/main" id="{ECCC16C1-0516-45A3-8A20-354E7171F1DD}"/>
              </a:ext>
            </a:extLst>
          </p:cNvPr>
          <p:cNvSpPr>
            <a:spLocks noGrp="1" noChangeArrowheads="1"/>
          </p:cNvSpPr>
          <p:nvPr>
            <p:ph type="title"/>
          </p:nvPr>
        </p:nvSpPr>
        <p:spPr>
          <a:xfrm>
            <a:off x="-384175" y="66676"/>
            <a:ext cx="8858250" cy="703263"/>
          </a:xfrm>
        </p:spPr>
        <p:txBody>
          <a:bodyPr anchor="t"/>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altLang="it-IT"/>
              <a:t>Crittografia asimmetrica</a:t>
            </a:r>
          </a:p>
        </p:txBody>
      </p:sp>
      <p:sp>
        <p:nvSpPr>
          <p:cNvPr id="72706" name="Rectangle 2">
            <a:extLst>
              <a:ext uri="{FF2B5EF4-FFF2-40B4-BE49-F238E27FC236}">
                <a16:creationId xmlns:a16="http://schemas.microsoft.com/office/drawing/2014/main" id="{85772FDE-63B7-4CA0-A7FE-0BDD06ACD666}"/>
              </a:ext>
            </a:extLst>
          </p:cNvPr>
          <p:cNvSpPr>
            <a:spLocks noGrp="1" noChangeArrowheads="1"/>
          </p:cNvSpPr>
          <p:nvPr>
            <p:ph idx="1"/>
          </p:nvPr>
        </p:nvSpPr>
        <p:spPr>
          <a:xfrm>
            <a:off x="1727201" y="950913"/>
            <a:ext cx="5953125" cy="4525962"/>
          </a:xfrm>
        </p:spPr>
        <p:txBody>
          <a:bodyPr/>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r>
              <a:rPr lang="it-IT" altLang="it-IT">
                <a:latin typeface="Arial" panose="020B0604020202020204" pitchFamily="34" charset="0"/>
              </a:rPr>
              <a:t>Se adesso Bob volesse mandare un altro pacco ad Alice, dovrebbe farlo chiudendolo con il </a:t>
            </a:r>
            <a:r>
              <a:rPr lang="it-IT" altLang="it-IT" b="1" i="1">
                <a:solidFill>
                  <a:srgbClr val="B84747"/>
                </a:solidFill>
                <a:latin typeface="Arial" panose="020B0604020202020204" pitchFamily="34" charset="0"/>
              </a:rPr>
              <a:t>lucchetto</a:t>
            </a:r>
            <a:r>
              <a:rPr lang="it-IT" altLang="it-IT" b="1">
                <a:solidFill>
                  <a:srgbClr val="B84747"/>
                </a:solidFill>
                <a:latin typeface="Arial" panose="020B0604020202020204" pitchFamily="34" charset="0"/>
              </a:rPr>
              <a:t> </a:t>
            </a:r>
            <a:r>
              <a:rPr lang="it-IT" altLang="it-IT">
                <a:latin typeface="Arial" panose="020B0604020202020204" pitchFamily="34" charset="0"/>
              </a:rPr>
              <a:t>di Alice, che lei dovrebbe mandare a Bob e che solo lei potrebbe aprire.</a:t>
            </a:r>
          </a:p>
          <a:p>
            <a:pPr>
              <a:tabLst>
                <a:tab pos="569913" algn="l"/>
                <a:tab pos="1484313" algn="l"/>
                <a:tab pos="2398713" algn="l"/>
                <a:tab pos="3313113" algn="l"/>
                <a:tab pos="4227513" algn="l"/>
                <a:tab pos="5141913" algn="l"/>
                <a:tab pos="6056313" algn="l"/>
                <a:tab pos="6970713" algn="l"/>
                <a:tab pos="7885113" algn="l"/>
                <a:tab pos="8799513" algn="l"/>
                <a:tab pos="9713913" algn="l"/>
              </a:tabLst>
            </a:pPr>
            <a:r>
              <a:rPr lang="it-IT" altLang="it-IT">
                <a:latin typeface="Arial" panose="020B0604020202020204" pitchFamily="34" charset="0"/>
              </a:rPr>
              <a:t>Si può notare come per </a:t>
            </a:r>
            <a:r>
              <a:rPr lang="it-IT" altLang="it-IT">
                <a:solidFill>
                  <a:srgbClr val="800000"/>
                </a:solidFill>
                <a:latin typeface="Arial" panose="020B0604020202020204" pitchFamily="34" charset="0"/>
              </a:rPr>
              <a:t>"</a:t>
            </a:r>
            <a:r>
              <a:rPr lang="it-IT" altLang="it-IT" i="1">
                <a:solidFill>
                  <a:srgbClr val="800000"/>
                </a:solidFill>
                <a:latin typeface="Arial" panose="020B0604020202020204" pitchFamily="34" charset="0"/>
              </a:rPr>
              <a:t>chiudere"</a:t>
            </a:r>
            <a:r>
              <a:rPr lang="it-IT" altLang="it-IT">
                <a:latin typeface="Arial" panose="020B0604020202020204" pitchFamily="34" charset="0"/>
              </a:rPr>
              <a:t> i pacchi ci sia bisogno del </a:t>
            </a:r>
            <a:r>
              <a:rPr lang="it-IT" altLang="it-IT" i="1">
                <a:solidFill>
                  <a:srgbClr val="B84747"/>
                </a:solidFill>
                <a:latin typeface="Arial" panose="020B0604020202020204" pitchFamily="34" charset="0"/>
              </a:rPr>
              <a:t>lucchetto</a:t>
            </a:r>
            <a:r>
              <a:rPr lang="it-IT" altLang="it-IT">
                <a:solidFill>
                  <a:srgbClr val="B84747"/>
                </a:solidFill>
                <a:latin typeface="Arial" panose="020B0604020202020204" pitchFamily="34" charset="0"/>
              </a:rPr>
              <a:t> del destinatario</a:t>
            </a:r>
            <a:r>
              <a:rPr lang="it-IT" altLang="it-IT">
                <a:latin typeface="Arial" panose="020B0604020202020204" pitchFamily="34" charset="0"/>
              </a:rPr>
              <a:t> mentre per ricevere viene usata esclusivamente la </a:t>
            </a:r>
            <a:r>
              <a:rPr lang="it-IT" altLang="it-IT">
                <a:solidFill>
                  <a:srgbClr val="B84747"/>
                </a:solidFill>
                <a:latin typeface="Arial" panose="020B0604020202020204" pitchFamily="34" charset="0"/>
              </a:rPr>
              <a:t>propria </a:t>
            </a:r>
            <a:r>
              <a:rPr lang="it-IT" altLang="it-IT" i="1">
                <a:solidFill>
                  <a:srgbClr val="B84747"/>
                </a:solidFill>
                <a:latin typeface="Arial" panose="020B0604020202020204" pitchFamily="34" charset="0"/>
              </a:rPr>
              <a:t>chiave</a:t>
            </a:r>
            <a:r>
              <a:rPr lang="it-IT" altLang="it-IT">
                <a:solidFill>
                  <a:srgbClr val="B84747"/>
                </a:solidFill>
                <a:latin typeface="Arial" panose="020B0604020202020204" pitchFamily="34" charset="0"/>
              </a:rPr>
              <a:t> segreta</a:t>
            </a:r>
            <a:r>
              <a:rPr lang="it-IT" altLang="it-IT">
                <a:latin typeface="Arial" panose="020B0604020202020204" pitchFamily="34" charset="0"/>
              </a:rPr>
              <a:t>, rendendo l'intero processo di criptazione/decriptazione asimmetrico.</a:t>
            </a:r>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it-IT" altLang="it-IT">
              <a:latin typeface="Arial" panose="020B0604020202020204" pitchFamily="34" charset="0"/>
            </a:endParaRPr>
          </a:p>
        </p:txBody>
      </p:sp>
      <p:pic>
        <p:nvPicPr>
          <p:cNvPr id="72707" name="Picture 3">
            <a:extLst>
              <a:ext uri="{FF2B5EF4-FFF2-40B4-BE49-F238E27FC236}">
                <a16:creationId xmlns:a16="http://schemas.microsoft.com/office/drawing/2014/main" id="{4475A5EE-039C-4C4E-BA30-F4079A7E3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0076" y="5148263"/>
            <a:ext cx="1001713"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72708" name="Picture 4">
            <a:extLst>
              <a:ext uri="{FF2B5EF4-FFF2-40B4-BE49-F238E27FC236}">
                <a16:creationId xmlns:a16="http://schemas.microsoft.com/office/drawing/2014/main" id="{AA05BDB2-C3BD-4263-9F8B-457BFAB6B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5325" y="4613275"/>
            <a:ext cx="1665288"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72709" name="Picture 5">
            <a:extLst>
              <a:ext uri="{FF2B5EF4-FFF2-40B4-BE49-F238E27FC236}">
                <a16:creationId xmlns:a16="http://schemas.microsoft.com/office/drawing/2014/main" id="{22AB2AC8-1A83-497D-A108-6F427E8E00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4239" y="5189538"/>
            <a:ext cx="962025"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2710" name="AutoShape 6">
            <a:extLst>
              <a:ext uri="{FF2B5EF4-FFF2-40B4-BE49-F238E27FC236}">
                <a16:creationId xmlns:a16="http://schemas.microsoft.com/office/drawing/2014/main" id="{57287A52-8172-45E5-8440-8ADB2D9D25D4}"/>
              </a:ext>
            </a:extLst>
          </p:cNvPr>
          <p:cNvSpPr>
            <a:spLocks noChangeArrowheads="1"/>
          </p:cNvSpPr>
          <p:nvPr/>
        </p:nvSpPr>
        <p:spPr bwMode="auto">
          <a:xfrm flipH="1">
            <a:off x="4592638" y="5548313"/>
            <a:ext cx="1166812" cy="285750"/>
          </a:xfrm>
          <a:prstGeom prst="leftArrow">
            <a:avLst>
              <a:gd name="adj1" fmla="val 50000"/>
              <a:gd name="adj2" fmla="val 102083"/>
            </a:avLst>
          </a:prstGeom>
          <a:solidFill>
            <a:srgbClr val="729FCF"/>
          </a:solidFill>
          <a:ln w="9525">
            <a:solidFill>
              <a:srgbClr val="3465A4"/>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Clr>
                <a:srgbClr val="000000"/>
              </a:buClr>
              <a:buFont typeface="Times New Roman" panose="02020603050405020304" pitchFamily="18" charset="0"/>
              <a:buNone/>
            </a:pPr>
            <a:endParaRPr lang="it-IT" altLang="it-IT">
              <a:ea typeface="MS PGothic" panose="020B0600070205080204" pitchFamily="34" charset="-128"/>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1">
            <a:extLst>
              <a:ext uri="{FF2B5EF4-FFF2-40B4-BE49-F238E27FC236}">
                <a16:creationId xmlns:a16="http://schemas.microsoft.com/office/drawing/2014/main" id="{E27A0013-BCA0-474C-B5F1-27FEB488978D}"/>
              </a:ext>
            </a:extLst>
          </p:cNvPr>
          <p:cNvSpPr>
            <a:spLocks noGrp="1" noChangeArrowheads="1"/>
          </p:cNvSpPr>
          <p:nvPr>
            <p:ph type="title"/>
          </p:nvPr>
        </p:nvSpPr>
        <p:spPr>
          <a:xfrm>
            <a:off x="-168275" y="36513"/>
            <a:ext cx="8856663" cy="703262"/>
          </a:xfrm>
        </p:spPr>
        <p:txBody>
          <a:bodyPr anchor="t"/>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altLang="it-IT"/>
              <a:t>Crittografia asimmetrica</a:t>
            </a:r>
          </a:p>
        </p:txBody>
      </p:sp>
      <p:sp>
        <p:nvSpPr>
          <p:cNvPr id="74754" name="Rectangle 2">
            <a:extLst>
              <a:ext uri="{FF2B5EF4-FFF2-40B4-BE49-F238E27FC236}">
                <a16:creationId xmlns:a16="http://schemas.microsoft.com/office/drawing/2014/main" id="{038BBC04-105F-4043-92E5-B79EB0419B6D}"/>
              </a:ext>
            </a:extLst>
          </p:cNvPr>
          <p:cNvSpPr>
            <a:spLocks noGrp="1" noChangeArrowheads="1"/>
          </p:cNvSpPr>
          <p:nvPr>
            <p:ph idx="1"/>
          </p:nvPr>
        </p:nvSpPr>
        <p:spPr>
          <a:xfrm>
            <a:off x="1774825" y="1125538"/>
            <a:ext cx="5905500" cy="4813300"/>
          </a:xfrm>
        </p:spPr>
        <p:txBody>
          <a:bodyPr/>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r>
              <a:rPr lang="it-IT" altLang="it-IT" sz="2000" b="1">
                <a:solidFill>
                  <a:srgbClr val="B84747"/>
                </a:solidFill>
                <a:latin typeface="Arial" panose="020B0604020202020204" pitchFamily="34" charset="0"/>
              </a:rPr>
              <a:t>Ricapitoliamo:</a:t>
            </a:r>
          </a:p>
          <a:p>
            <a:pPr>
              <a:tabLst>
                <a:tab pos="569913" algn="l"/>
                <a:tab pos="1484313" algn="l"/>
                <a:tab pos="2398713" algn="l"/>
                <a:tab pos="3313113" algn="l"/>
                <a:tab pos="4227513" algn="l"/>
                <a:tab pos="5141913" algn="l"/>
                <a:tab pos="6056313" algn="l"/>
                <a:tab pos="6970713" algn="l"/>
                <a:tab pos="7885113" algn="l"/>
                <a:tab pos="8799513" algn="l"/>
                <a:tab pos="9713913" algn="l"/>
              </a:tabLst>
            </a:pPr>
            <a:r>
              <a:rPr lang="it-IT" altLang="it-IT" sz="2000">
                <a:latin typeface="Arial" panose="020B0604020202020204" pitchFamily="34" charset="0"/>
              </a:rPr>
              <a:t>Una </a:t>
            </a:r>
            <a:r>
              <a:rPr lang="it-IT" altLang="it-IT" sz="2000" b="1" u="sng">
                <a:solidFill>
                  <a:srgbClr val="B84747"/>
                </a:solidFill>
                <a:latin typeface="Arial" panose="020B0604020202020204" pitchFamily="34" charset="0"/>
              </a:rPr>
              <a:t>chiave pubblica</a:t>
            </a:r>
            <a:r>
              <a:rPr lang="it-IT" altLang="it-IT" sz="2000">
                <a:latin typeface="Arial" panose="020B0604020202020204" pitchFamily="34" charset="0"/>
              </a:rPr>
              <a:t> è una chiave crittografica utilizzata in un  sistema di crittografia asimmetrica; ogni </a:t>
            </a:r>
            <a:r>
              <a:rPr lang="it-IT" altLang="it-IT" sz="2000" b="1">
                <a:solidFill>
                  <a:srgbClr val="B84747"/>
                </a:solidFill>
                <a:latin typeface="Arial" panose="020B0604020202020204" pitchFamily="34" charset="0"/>
              </a:rPr>
              <a:t>chiave pubblica</a:t>
            </a:r>
            <a:r>
              <a:rPr lang="it-IT" altLang="it-IT" sz="2000">
                <a:latin typeface="Arial" panose="020B0604020202020204" pitchFamily="34" charset="0"/>
              </a:rPr>
              <a:t> è associata ad una </a:t>
            </a:r>
            <a:r>
              <a:rPr lang="it-IT" altLang="it-IT" sz="2000" b="1" u="sng">
                <a:solidFill>
                  <a:srgbClr val="009933"/>
                </a:solidFill>
                <a:latin typeface="Arial" panose="020B0604020202020204" pitchFamily="34" charset="0"/>
              </a:rPr>
              <a:t>chiave privata</a:t>
            </a:r>
            <a:r>
              <a:rPr lang="it-IT" altLang="it-IT" sz="2000">
                <a:latin typeface="Arial" panose="020B0604020202020204" pitchFamily="34" charset="0"/>
              </a:rPr>
              <a:t>.</a:t>
            </a:r>
          </a:p>
          <a:p>
            <a:pPr>
              <a:tabLst>
                <a:tab pos="569913" algn="l"/>
                <a:tab pos="1484313" algn="l"/>
                <a:tab pos="2398713" algn="l"/>
                <a:tab pos="3313113" algn="l"/>
                <a:tab pos="4227513" algn="l"/>
                <a:tab pos="5141913" algn="l"/>
                <a:tab pos="6056313" algn="l"/>
                <a:tab pos="6970713" algn="l"/>
                <a:tab pos="7885113" algn="l"/>
                <a:tab pos="8799513" algn="l"/>
                <a:tab pos="9713913" algn="l"/>
              </a:tabLst>
            </a:pPr>
            <a:r>
              <a:rPr lang="it-IT" altLang="it-IT" sz="2000">
                <a:latin typeface="Arial" panose="020B0604020202020204" pitchFamily="34" charset="0"/>
              </a:rPr>
              <a:t>La caratteristica dei crittosistemi asimmetrici è che ogni coppia di chiavi è formata in modo tale che ciò che viene cifrato con una, può essere decifrato solo con l'altra.</a:t>
            </a:r>
          </a:p>
          <a:p>
            <a:pPr>
              <a:tabLst>
                <a:tab pos="569913" algn="l"/>
                <a:tab pos="1484313" algn="l"/>
                <a:tab pos="2398713" algn="l"/>
                <a:tab pos="3313113" algn="l"/>
                <a:tab pos="4227513" algn="l"/>
                <a:tab pos="5141913" algn="l"/>
                <a:tab pos="6056313" algn="l"/>
                <a:tab pos="6970713" algn="l"/>
                <a:tab pos="7885113" algn="l"/>
                <a:tab pos="8799513" algn="l"/>
                <a:tab pos="9713913" algn="l"/>
              </a:tabLst>
            </a:pPr>
            <a:r>
              <a:rPr lang="it-IT" altLang="it-IT" sz="2000">
                <a:latin typeface="Arial" panose="020B0604020202020204" pitchFamily="34" charset="0"/>
              </a:rPr>
              <a:t>Le due chiavi sono, a priori, perfettamente interscambiabili, ma generalmente una delle due viene definita "pubblica" e una "privata" perché il poter distribuire una (</a:t>
            </a:r>
            <a:r>
              <a:rPr lang="it-IT" altLang="it-IT" sz="2000" i="1">
                <a:latin typeface="Arial" panose="020B0604020202020204" pitchFamily="34" charset="0"/>
              </a:rPr>
              <a:t>e una sola!</a:t>
            </a:r>
            <a:r>
              <a:rPr lang="it-IT" altLang="it-IT" sz="2000">
                <a:latin typeface="Arial" panose="020B0604020202020204" pitchFamily="34" charset="0"/>
              </a:rPr>
              <a:t>) delle due è il principale vantaggio dei crittosistemi asimmetrici.</a:t>
            </a:r>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it-IT" altLang="it-IT" sz="2000">
              <a:latin typeface="Arial" panose="020B0604020202020204" pitchFamily="34" charset="0"/>
            </a:endParaRPr>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it-IT" altLang="it-IT" sz="2000" b="1" u="sng">
              <a:solidFill>
                <a:srgbClr val="008000"/>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a:extLst>
              <a:ext uri="{FF2B5EF4-FFF2-40B4-BE49-F238E27FC236}">
                <a16:creationId xmlns:a16="http://schemas.microsoft.com/office/drawing/2014/main" id="{8F269A9B-AA3D-40D9-B4C3-A9E653ADABC5}"/>
              </a:ext>
            </a:extLst>
          </p:cNvPr>
          <p:cNvSpPr>
            <a:spLocks noGrp="1" noChangeArrowheads="1"/>
          </p:cNvSpPr>
          <p:nvPr>
            <p:ph type="title"/>
          </p:nvPr>
        </p:nvSpPr>
        <p:spPr>
          <a:xfrm>
            <a:off x="-457200" y="3176"/>
            <a:ext cx="8856663" cy="703263"/>
          </a:xfrm>
        </p:spPr>
        <p:txBody>
          <a:bodyPr anchor="t"/>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altLang="it-IT"/>
              <a:t>Crittografia asimmetrica</a:t>
            </a:r>
          </a:p>
        </p:txBody>
      </p:sp>
      <p:sp>
        <p:nvSpPr>
          <p:cNvPr id="76802" name="Rectangle 2">
            <a:extLst>
              <a:ext uri="{FF2B5EF4-FFF2-40B4-BE49-F238E27FC236}">
                <a16:creationId xmlns:a16="http://schemas.microsoft.com/office/drawing/2014/main" id="{E20BF082-54D2-4BD0-A3E6-206FDC8381C6}"/>
              </a:ext>
            </a:extLst>
          </p:cNvPr>
          <p:cNvSpPr>
            <a:spLocks noGrp="1" noChangeArrowheads="1"/>
          </p:cNvSpPr>
          <p:nvPr>
            <p:ph idx="1"/>
          </p:nvPr>
        </p:nvSpPr>
        <p:spPr>
          <a:xfrm>
            <a:off x="1774825" y="706438"/>
            <a:ext cx="5905500" cy="4813300"/>
          </a:xfrm>
        </p:spPr>
        <p:txBody>
          <a:bodyPr/>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it-IT" altLang="it-IT" sz="2000" b="1">
              <a:solidFill>
                <a:srgbClr val="B84747"/>
              </a:solidFill>
              <a:latin typeface="Arial" panose="020B0604020202020204" pitchFamily="34" charset="0"/>
            </a:endParaRPr>
          </a:p>
          <a:p>
            <a:pPr>
              <a:tabLst>
                <a:tab pos="569913" algn="l"/>
                <a:tab pos="1484313" algn="l"/>
                <a:tab pos="2398713" algn="l"/>
                <a:tab pos="3313113" algn="l"/>
                <a:tab pos="4227513" algn="l"/>
                <a:tab pos="5141913" algn="l"/>
                <a:tab pos="6056313" algn="l"/>
                <a:tab pos="6970713" algn="l"/>
                <a:tab pos="7885113" algn="l"/>
                <a:tab pos="8799513" algn="l"/>
                <a:tab pos="9713913" algn="l"/>
              </a:tabLst>
            </a:pPr>
            <a:r>
              <a:rPr lang="it-IT" altLang="it-IT" sz="2000" b="1">
                <a:solidFill>
                  <a:srgbClr val="C5000B"/>
                </a:solidFill>
                <a:latin typeface="Arial" panose="020B0604020202020204" pitchFamily="34" charset="0"/>
              </a:rPr>
              <a:t>Le chiavi pubbliche</a:t>
            </a:r>
            <a:r>
              <a:rPr lang="it-IT" altLang="it-IT" sz="2000">
                <a:latin typeface="Arial" panose="020B0604020202020204" pitchFamily="34" charset="0"/>
              </a:rPr>
              <a:t> </a:t>
            </a:r>
            <a:r>
              <a:rPr lang="it-IT" altLang="it-IT" sz="2000" i="1" u="sng">
                <a:solidFill>
                  <a:srgbClr val="666666"/>
                </a:solidFill>
                <a:latin typeface="Arial" panose="020B0604020202020204" pitchFamily="34" charset="0"/>
              </a:rPr>
              <a:t>possono essere scambiate anche su un canale non sicuro</a:t>
            </a:r>
            <a:r>
              <a:rPr lang="it-IT" altLang="it-IT" sz="2000">
                <a:latin typeface="Arial" panose="020B0604020202020204" pitchFamily="34" charset="0"/>
              </a:rPr>
              <a:t> (via e-mail, tramite un key server, su una pagina web o quant'altro), l'importante è sapere che una chiave pubblica non è di per sé associata a una "persona", ma esclusivamente ad una chiave privata. Per associarla ad una persona si fa generalmente uso di un </a:t>
            </a:r>
            <a:r>
              <a:rPr lang="it-IT" altLang="it-IT" sz="2000" b="1" u="sng">
                <a:solidFill>
                  <a:srgbClr val="C5000B"/>
                </a:solidFill>
                <a:latin typeface="Arial" panose="020B0604020202020204" pitchFamily="34" charset="0"/>
              </a:rPr>
              <a:t>certificato digitale</a:t>
            </a:r>
          </a:p>
          <a:p>
            <a:pPr>
              <a:tabLst>
                <a:tab pos="569913" algn="l"/>
                <a:tab pos="1484313" algn="l"/>
                <a:tab pos="2398713" algn="l"/>
                <a:tab pos="3313113" algn="l"/>
                <a:tab pos="4227513" algn="l"/>
                <a:tab pos="5141913" algn="l"/>
                <a:tab pos="6056313" algn="l"/>
                <a:tab pos="6970713" algn="l"/>
                <a:tab pos="7885113" algn="l"/>
                <a:tab pos="8799513" algn="l"/>
                <a:tab pos="9713913" algn="l"/>
              </a:tabLst>
            </a:pPr>
            <a:r>
              <a:rPr lang="it-IT" altLang="it-IT" sz="2000" b="1">
                <a:solidFill>
                  <a:srgbClr val="008000"/>
                </a:solidFill>
                <a:latin typeface="Arial" panose="020B0604020202020204" pitchFamily="34" charset="0"/>
              </a:rPr>
              <a:t>Le chiavi private</a:t>
            </a:r>
            <a:r>
              <a:rPr lang="it-IT" altLang="it-IT" sz="2000" b="1" u="sng">
                <a:solidFill>
                  <a:srgbClr val="008000"/>
                </a:solidFill>
                <a:latin typeface="Arial" panose="020B0604020202020204" pitchFamily="34" charset="0"/>
              </a:rPr>
              <a:t> </a:t>
            </a:r>
            <a:r>
              <a:rPr lang="it-IT" altLang="it-IT" sz="2000" b="1" i="1" u="sng">
                <a:solidFill>
                  <a:srgbClr val="666666"/>
                </a:solidFill>
                <a:latin typeface="Arial" panose="020B0604020202020204" pitchFamily="34" charset="0"/>
              </a:rPr>
              <a:t>non devono essere scambiate né conosciute da nessuno</a:t>
            </a:r>
            <a:r>
              <a:rPr lang="it-IT" altLang="it-IT" sz="2000" b="1">
                <a:solidFill>
                  <a:srgbClr val="008000"/>
                </a:solidFill>
                <a:latin typeface="Arial" panose="020B0604020202020204" pitchFamily="34" charset="0"/>
              </a:rPr>
              <a:t> </a:t>
            </a:r>
            <a:r>
              <a:rPr lang="it-IT" altLang="it-IT" sz="2000">
                <a:solidFill>
                  <a:srgbClr val="333333"/>
                </a:solidFill>
                <a:latin typeface="Arial" panose="020B0604020202020204" pitchFamily="34" charset="0"/>
              </a:rPr>
              <a:t>che non sia il legittimo proprietario. Per maggiore sicurezza la maggior parte dei programmi memorizza su disco la chiave privata solo cifrata con una password definita dall'utente.</a:t>
            </a:r>
          </a:p>
          <a:p>
            <a:pPr>
              <a:tabLst>
                <a:tab pos="569913" algn="l"/>
                <a:tab pos="1484313" algn="l"/>
                <a:tab pos="2398713" algn="l"/>
                <a:tab pos="3313113" algn="l"/>
                <a:tab pos="4227513" algn="l"/>
                <a:tab pos="5141913" algn="l"/>
                <a:tab pos="6056313" algn="l"/>
                <a:tab pos="6970713" algn="l"/>
                <a:tab pos="7885113" algn="l"/>
                <a:tab pos="8799513" algn="l"/>
                <a:tab pos="9713913" algn="l"/>
              </a:tabLst>
            </a:pPr>
            <a:r>
              <a:rPr lang="it-IT" altLang="it-IT" sz="2000">
                <a:latin typeface="Arial" panose="020B0604020202020204" pitchFamily="34" charset="0"/>
              </a:rPr>
              <a:t>Quando si teme che una chiave privata sia stata letta da terzi, la cosa migliore da fare è revocarla.</a:t>
            </a:r>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it-IT" altLang="it-IT" sz="2000" b="1" u="sng">
              <a:solidFill>
                <a:srgbClr val="008000"/>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1">
            <a:extLst>
              <a:ext uri="{FF2B5EF4-FFF2-40B4-BE49-F238E27FC236}">
                <a16:creationId xmlns:a16="http://schemas.microsoft.com/office/drawing/2014/main" id="{0DA8F021-A40F-43F3-B3E7-6CA8DBD6B63E}"/>
              </a:ext>
            </a:extLst>
          </p:cNvPr>
          <p:cNvSpPr>
            <a:spLocks noGrp="1" noChangeArrowheads="1"/>
          </p:cNvSpPr>
          <p:nvPr>
            <p:ph type="title"/>
          </p:nvPr>
        </p:nvSpPr>
        <p:spPr>
          <a:xfrm>
            <a:off x="119063" y="82551"/>
            <a:ext cx="8858251" cy="703263"/>
          </a:xfrm>
        </p:spPr>
        <p:txBody>
          <a:bodyPr anchor="t"/>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altLang="it-IT"/>
              <a:t>Pretty Good Privacy (PGP)</a:t>
            </a:r>
          </a:p>
        </p:txBody>
      </p:sp>
      <p:sp>
        <p:nvSpPr>
          <p:cNvPr id="78850" name="Rectangle 2">
            <a:extLst>
              <a:ext uri="{FF2B5EF4-FFF2-40B4-BE49-F238E27FC236}">
                <a16:creationId xmlns:a16="http://schemas.microsoft.com/office/drawing/2014/main" id="{0008AF6B-6652-4946-BF83-E16FC64BFF06}"/>
              </a:ext>
            </a:extLst>
          </p:cNvPr>
          <p:cNvSpPr>
            <a:spLocks noGrp="1" noChangeArrowheads="1"/>
          </p:cNvSpPr>
          <p:nvPr>
            <p:ph idx="1"/>
          </p:nvPr>
        </p:nvSpPr>
        <p:spPr>
          <a:xfrm>
            <a:off x="1703389" y="1125538"/>
            <a:ext cx="5616575" cy="5111750"/>
          </a:xfrm>
        </p:spPr>
        <p:txBody>
          <a:bodyPr/>
          <a:lstStyle/>
          <a:p>
            <a:pPr marL="341313" indent="-341313">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it-IT" altLang="it-IT" sz="1800"/>
              <a:t>Pretty Good Privacy (PGP) è un programma che permette di usare autenticazione e privacy crittografica. Nelle sue varie versioni è probabilmente il crittosistema più usato al mondo. In Applied Cryptography, il crittografo Bruce Schneier lo ha descritto come il modo per arrivare "probabilmente il più vicino alla crittografia di livello militare" </a:t>
            </a:r>
          </a:p>
          <a:p>
            <a: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pPr>
            <a:r>
              <a:rPr lang="it-IT" altLang="it-IT" sz="1800"/>
              <a:t>PGP è stato originariamente sviluppato da Phil Zimmermann nel 1991.  Attualmente è un programma proprietario venduto su licenza. </a:t>
            </a:r>
          </a:p>
          <a:p>
            <a:pPr marL="341313" indent="-341313">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it-IT" altLang="it-IT" sz="1800"/>
              <a:t>Utilizza le librerie Open Source  OpenPGP, il che ha permesso di creare una alternativa libera chiamata GPG, GNU Privacy Guard , totalmente compatibile con lo standard IETF.</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1">
            <a:extLst>
              <a:ext uri="{FF2B5EF4-FFF2-40B4-BE49-F238E27FC236}">
                <a16:creationId xmlns:a16="http://schemas.microsoft.com/office/drawing/2014/main" id="{ED76066C-784D-4A80-B589-B4B932CECE3E}"/>
              </a:ext>
            </a:extLst>
          </p:cNvPr>
          <p:cNvSpPr>
            <a:spLocks noGrp="1" noChangeArrowheads="1"/>
          </p:cNvSpPr>
          <p:nvPr>
            <p:ph type="title"/>
          </p:nvPr>
        </p:nvSpPr>
        <p:spPr>
          <a:xfrm>
            <a:off x="-384175" y="39688"/>
            <a:ext cx="8856663" cy="703262"/>
          </a:xfrm>
        </p:spPr>
        <p:txBody>
          <a:bodyPr anchor="t"/>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altLang="it-IT"/>
              <a:t>Crittografia in pratica</a:t>
            </a:r>
          </a:p>
        </p:txBody>
      </p:sp>
      <p:sp>
        <p:nvSpPr>
          <p:cNvPr id="80898" name="Rectangle 2">
            <a:extLst>
              <a:ext uri="{FF2B5EF4-FFF2-40B4-BE49-F238E27FC236}">
                <a16:creationId xmlns:a16="http://schemas.microsoft.com/office/drawing/2014/main" id="{B85BC58A-FD54-4677-8155-F4F81ED60F1E}"/>
              </a:ext>
            </a:extLst>
          </p:cNvPr>
          <p:cNvSpPr>
            <a:spLocks noGrp="1" noChangeArrowheads="1"/>
          </p:cNvSpPr>
          <p:nvPr>
            <p:ph idx="1"/>
          </p:nvPr>
        </p:nvSpPr>
        <p:spPr>
          <a:xfrm>
            <a:off x="1847850" y="1165226"/>
            <a:ext cx="5511800" cy="4525963"/>
          </a:xfrm>
        </p:spPr>
        <p:txBody>
          <a:bodyPr/>
          <a:lstStyle/>
          <a:p>
            <a:pPr marL="341313" indent="-341313">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it-IT" altLang="it-IT"/>
              <a:t>Thunderbird, Client di posta elettronica Open Source</a:t>
            </a:r>
          </a:p>
          <a:p>
            <a:pPr marL="341313" indent="-341313">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it-IT" altLang="it-IT"/>
              <a:t>Enigmail, addon per Thunderbird</a:t>
            </a:r>
          </a:p>
          <a:p>
            <a:pPr marL="341313" indent="-341313">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it-IT" altLang="it-IT"/>
              <a:t>GPG4Win, pacchetto per gestione della cifratura asimmetrica per mail e file, si integra con Enigmail e comprende il software Kleopatra per la criptazione dei file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2"/>
          <p:cNvSpPr txBox="1"/>
          <p:nvPr/>
        </p:nvSpPr>
        <p:spPr>
          <a:xfrm>
            <a:off x="553156" y="234072"/>
            <a:ext cx="489909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Crittografia asimmetrica</a:t>
            </a:r>
            <a:endParaRPr/>
          </a:p>
        </p:txBody>
      </p:sp>
      <p:sp>
        <p:nvSpPr>
          <p:cNvPr id="499" name="Google Shape;499;p62"/>
          <p:cNvSpPr txBox="1"/>
          <p:nvPr/>
        </p:nvSpPr>
        <p:spPr>
          <a:xfrm>
            <a:off x="553155" y="1535640"/>
            <a:ext cx="10988811" cy="307776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800">
                <a:solidFill>
                  <a:srgbClr val="0070C0"/>
                </a:solidFill>
                <a:latin typeface="Quattrocento Sans"/>
                <a:ea typeface="Quattrocento Sans"/>
                <a:cs typeface="Quattrocento Sans"/>
                <a:sym typeface="Quattrocento Sans"/>
              </a:rPr>
              <a:t>Ricapitoliamo:</a:t>
            </a:r>
            <a:endParaRPr/>
          </a:p>
          <a:p>
            <a:pPr marL="0" marR="0" lvl="0" indent="0" algn="l" rtl="0">
              <a:spcBef>
                <a:spcPts val="0"/>
              </a:spcBef>
              <a:spcAft>
                <a:spcPts val="0"/>
              </a:spcAft>
              <a:buNone/>
            </a:pPr>
            <a:endParaRPr sz="1800">
              <a:solidFill>
                <a:srgbClr val="0070C0"/>
              </a:solidFill>
              <a:latin typeface="Quattrocento Sans"/>
              <a:ea typeface="Quattrocento Sans"/>
              <a:cs typeface="Quattrocento Sans"/>
              <a:sym typeface="Quattrocento Sans"/>
            </a:endParaRPr>
          </a:p>
          <a:p>
            <a:pPr marL="0" marR="0" lvl="0" indent="0" algn="l" rtl="0">
              <a:spcBef>
                <a:spcPts val="0"/>
              </a:spcBef>
              <a:spcAft>
                <a:spcPts val="0"/>
              </a:spcAft>
              <a:buNone/>
            </a:pPr>
            <a:r>
              <a:rPr lang="it-IT" sz="1800">
                <a:solidFill>
                  <a:srgbClr val="0070C0"/>
                </a:solidFill>
                <a:latin typeface="Quattrocento Sans"/>
                <a:ea typeface="Quattrocento Sans"/>
                <a:cs typeface="Quattrocento Sans"/>
                <a:sym typeface="Quattrocento Sans"/>
              </a:rPr>
              <a:t>Una </a:t>
            </a:r>
            <a:r>
              <a:rPr lang="it-IT" sz="1800" b="1">
                <a:solidFill>
                  <a:srgbClr val="0070C0"/>
                </a:solidFill>
                <a:latin typeface="Quattrocento Sans"/>
                <a:ea typeface="Quattrocento Sans"/>
                <a:cs typeface="Quattrocento Sans"/>
                <a:sym typeface="Quattrocento Sans"/>
              </a:rPr>
              <a:t>chiave pubblica </a:t>
            </a:r>
            <a:r>
              <a:rPr lang="it-IT" sz="1800">
                <a:solidFill>
                  <a:srgbClr val="0070C0"/>
                </a:solidFill>
                <a:latin typeface="Quattrocento Sans"/>
                <a:ea typeface="Quattrocento Sans"/>
                <a:cs typeface="Quattrocento Sans"/>
                <a:sym typeface="Quattrocento Sans"/>
              </a:rPr>
              <a:t>è una chiave crittografica utilizzata in un  sistema di crittografia asimmetrica; ogni </a:t>
            </a:r>
            <a:r>
              <a:rPr lang="it-IT" sz="1800" b="1">
                <a:solidFill>
                  <a:srgbClr val="0070C0"/>
                </a:solidFill>
                <a:latin typeface="Quattrocento Sans"/>
                <a:ea typeface="Quattrocento Sans"/>
                <a:cs typeface="Quattrocento Sans"/>
                <a:sym typeface="Quattrocento Sans"/>
              </a:rPr>
              <a:t>chiave pubblica </a:t>
            </a:r>
            <a:r>
              <a:rPr lang="it-IT" sz="1800">
                <a:solidFill>
                  <a:srgbClr val="0070C0"/>
                </a:solidFill>
                <a:latin typeface="Quattrocento Sans"/>
                <a:ea typeface="Quattrocento Sans"/>
                <a:cs typeface="Quattrocento Sans"/>
                <a:sym typeface="Quattrocento Sans"/>
              </a:rPr>
              <a:t>è associata ad una </a:t>
            </a:r>
            <a:r>
              <a:rPr lang="it-IT" sz="1800" b="1">
                <a:solidFill>
                  <a:srgbClr val="0070C0"/>
                </a:solidFill>
                <a:latin typeface="Quattrocento Sans"/>
                <a:ea typeface="Quattrocento Sans"/>
                <a:cs typeface="Quattrocento Sans"/>
                <a:sym typeface="Quattrocento Sans"/>
              </a:rPr>
              <a:t>chiave privata</a:t>
            </a:r>
            <a:r>
              <a:rPr lang="it-IT" sz="1800">
                <a:solidFill>
                  <a:srgbClr val="0070C0"/>
                </a:solidFill>
                <a:latin typeface="Quattrocento Sans"/>
                <a:ea typeface="Quattrocento Sans"/>
                <a:cs typeface="Quattrocento Sans"/>
                <a:sym typeface="Quattrocento Sans"/>
              </a:rPr>
              <a:t>.</a:t>
            </a:r>
            <a:endParaRPr/>
          </a:p>
          <a:p>
            <a:pPr marL="0" marR="0" lvl="0" indent="0" algn="l" rtl="0">
              <a:spcBef>
                <a:spcPts val="0"/>
              </a:spcBef>
              <a:spcAft>
                <a:spcPts val="0"/>
              </a:spcAft>
              <a:buNone/>
            </a:pPr>
            <a:endParaRPr sz="1800">
              <a:solidFill>
                <a:srgbClr val="0070C0"/>
              </a:solidFill>
              <a:latin typeface="Quattrocento Sans"/>
              <a:ea typeface="Quattrocento Sans"/>
              <a:cs typeface="Quattrocento Sans"/>
              <a:sym typeface="Quattrocento Sans"/>
            </a:endParaRPr>
          </a:p>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La caratteristica dei crittosistemi asimmetrici è che ogni coppia di chiavi è formata in modo tale che ciò che viene cifrato con una, può essere decifrato solo con l'altra.</a:t>
            </a:r>
            <a:endParaRPr/>
          </a:p>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Le due chiavi sono, a priori, perfettamente interscambiabili, ma generalmente una delle due viene definita "pubblica" e una "privata" perché il poter distribuire una (e una sola!) delle due è il principale vantaggio dei crittosistemi asimmetrici.</a:t>
            </a:r>
            <a:endParaRPr/>
          </a:p>
          <a:p>
            <a:pPr marL="285750" marR="0" lvl="0" indent="-196850" algn="l" rtl="0">
              <a:spcBef>
                <a:spcPts val="0"/>
              </a:spcBef>
              <a:spcAft>
                <a:spcPts val="0"/>
              </a:spcAft>
              <a:buClr>
                <a:schemeClr val="dk1"/>
              </a:buClr>
              <a:buSzPts val="1400"/>
              <a:buFont typeface="Arial"/>
              <a:buNone/>
            </a:pPr>
            <a:endParaRPr sz="1400">
              <a:solidFill>
                <a:srgbClr val="0070C0"/>
              </a:solidFill>
              <a:latin typeface="Quattrocento Sans"/>
              <a:ea typeface="Quattrocento Sans"/>
              <a:cs typeface="Quattrocento Sans"/>
              <a:sym typeface="Quattrocento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3"/>
          <p:cNvSpPr txBox="1"/>
          <p:nvPr/>
        </p:nvSpPr>
        <p:spPr>
          <a:xfrm>
            <a:off x="553156" y="234072"/>
            <a:ext cx="489909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Crittografia asimmetrica</a:t>
            </a:r>
            <a:endParaRPr/>
          </a:p>
        </p:txBody>
      </p:sp>
      <p:sp>
        <p:nvSpPr>
          <p:cNvPr id="505" name="Google Shape;505;p63"/>
          <p:cNvSpPr txBox="1"/>
          <p:nvPr/>
        </p:nvSpPr>
        <p:spPr>
          <a:xfrm>
            <a:off x="553156" y="1628946"/>
            <a:ext cx="11054126" cy="28007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800" b="1">
                <a:solidFill>
                  <a:srgbClr val="0070C0"/>
                </a:solidFill>
                <a:latin typeface="Quattrocento Sans"/>
                <a:ea typeface="Quattrocento Sans"/>
                <a:cs typeface="Quattrocento Sans"/>
                <a:sym typeface="Quattrocento Sans"/>
              </a:rPr>
              <a:t>Le chiavi pubbliche</a:t>
            </a:r>
            <a:r>
              <a:rPr lang="it-IT" sz="1800">
                <a:solidFill>
                  <a:srgbClr val="0070C0"/>
                </a:solidFill>
                <a:latin typeface="Quattrocento Sans"/>
                <a:ea typeface="Quattrocento Sans"/>
                <a:cs typeface="Quattrocento Sans"/>
                <a:sym typeface="Quattrocento Sans"/>
              </a:rPr>
              <a:t> </a:t>
            </a:r>
            <a:r>
              <a:rPr lang="it-IT" sz="1800" i="1" u="sng">
                <a:solidFill>
                  <a:srgbClr val="0070C0"/>
                </a:solidFill>
                <a:latin typeface="Quattrocento Sans"/>
                <a:ea typeface="Quattrocento Sans"/>
                <a:cs typeface="Quattrocento Sans"/>
                <a:sym typeface="Quattrocento Sans"/>
              </a:rPr>
              <a:t>possono essere scambiate anche su un canale non sicuro</a:t>
            </a:r>
            <a:r>
              <a:rPr lang="it-IT" sz="1800">
                <a:solidFill>
                  <a:srgbClr val="0070C0"/>
                </a:solidFill>
                <a:latin typeface="Quattrocento Sans"/>
                <a:ea typeface="Quattrocento Sans"/>
                <a:cs typeface="Quattrocento Sans"/>
                <a:sym typeface="Quattrocento Sans"/>
              </a:rPr>
              <a:t> (via e-mail, tramite un key server, su una pagina web o quant'altro), l'importante è sapere che una chiave pubblica non è di per sé associata a una "persona", ma esclusivamente ad una chiave privata. Per associarla ad una persona si fa generalmente uso di un </a:t>
            </a:r>
            <a:r>
              <a:rPr lang="it-IT" sz="1800" b="1" u="sng">
                <a:solidFill>
                  <a:srgbClr val="0070C0"/>
                </a:solidFill>
                <a:latin typeface="Quattrocento Sans"/>
                <a:ea typeface="Quattrocento Sans"/>
                <a:cs typeface="Quattrocento Sans"/>
                <a:sym typeface="Quattrocento Sans"/>
              </a:rPr>
              <a:t>certificato digitale</a:t>
            </a:r>
            <a:endParaRPr/>
          </a:p>
          <a:p>
            <a:pPr marL="0" marR="0" lvl="0" indent="0" algn="l" rtl="0">
              <a:spcBef>
                <a:spcPts val="0"/>
              </a:spcBef>
              <a:spcAft>
                <a:spcPts val="0"/>
              </a:spcAft>
              <a:buNone/>
            </a:pPr>
            <a:endParaRPr sz="1800" b="1" u="sng">
              <a:solidFill>
                <a:srgbClr val="0070C0"/>
              </a:solidFill>
              <a:latin typeface="Quattrocento Sans"/>
              <a:ea typeface="Quattrocento Sans"/>
              <a:cs typeface="Quattrocento Sans"/>
              <a:sym typeface="Quattrocento Sans"/>
            </a:endParaRPr>
          </a:p>
          <a:p>
            <a:pPr marL="0" marR="0" lvl="0" indent="0" algn="l" rtl="0">
              <a:spcBef>
                <a:spcPts val="0"/>
              </a:spcBef>
              <a:spcAft>
                <a:spcPts val="0"/>
              </a:spcAft>
              <a:buNone/>
            </a:pPr>
            <a:r>
              <a:rPr lang="it-IT" sz="1800" b="1">
                <a:solidFill>
                  <a:srgbClr val="0070C0"/>
                </a:solidFill>
                <a:latin typeface="Quattrocento Sans"/>
                <a:ea typeface="Quattrocento Sans"/>
                <a:cs typeface="Quattrocento Sans"/>
                <a:sym typeface="Quattrocento Sans"/>
              </a:rPr>
              <a:t>Le chiavi private</a:t>
            </a:r>
            <a:r>
              <a:rPr lang="it-IT" sz="1800" b="1" u="sng">
                <a:solidFill>
                  <a:srgbClr val="0070C0"/>
                </a:solidFill>
                <a:latin typeface="Quattrocento Sans"/>
                <a:ea typeface="Quattrocento Sans"/>
                <a:cs typeface="Quattrocento Sans"/>
                <a:sym typeface="Quattrocento Sans"/>
              </a:rPr>
              <a:t> </a:t>
            </a:r>
            <a:r>
              <a:rPr lang="it-IT" sz="1800" b="1" i="1" u="sng">
                <a:solidFill>
                  <a:srgbClr val="0070C0"/>
                </a:solidFill>
                <a:latin typeface="Quattrocento Sans"/>
                <a:ea typeface="Quattrocento Sans"/>
                <a:cs typeface="Quattrocento Sans"/>
                <a:sym typeface="Quattrocento Sans"/>
              </a:rPr>
              <a:t>non devono essere scambiate né conosciute da nessuno</a:t>
            </a:r>
            <a:r>
              <a:rPr lang="it-IT" sz="1800" b="1">
                <a:solidFill>
                  <a:srgbClr val="0070C0"/>
                </a:solidFill>
                <a:latin typeface="Quattrocento Sans"/>
                <a:ea typeface="Quattrocento Sans"/>
                <a:cs typeface="Quattrocento Sans"/>
                <a:sym typeface="Quattrocento Sans"/>
              </a:rPr>
              <a:t> </a:t>
            </a:r>
            <a:r>
              <a:rPr lang="it-IT" sz="1800">
                <a:solidFill>
                  <a:srgbClr val="0070C0"/>
                </a:solidFill>
                <a:latin typeface="Quattrocento Sans"/>
                <a:ea typeface="Quattrocento Sans"/>
                <a:cs typeface="Quattrocento Sans"/>
                <a:sym typeface="Quattrocento Sans"/>
              </a:rPr>
              <a:t>che non sia il legittimo proprietario. Per maggiore sicurezza la maggior parte dei programmi memorizza su disco la chiave privata solo cifrata con una password definita dall'utente.</a:t>
            </a:r>
            <a:endParaRPr/>
          </a:p>
          <a:p>
            <a:pPr marL="0" marR="0" lvl="0" indent="0" algn="l" rtl="0">
              <a:spcBef>
                <a:spcPts val="0"/>
              </a:spcBef>
              <a:spcAft>
                <a:spcPts val="0"/>
              </a:spcAft>
              <a:buNone/>
            </a:pPr>
            <a:r>
              <a:rPr lang="it-IT" sz="1800">
                <a:solidFill>
                  <a:srgbClr val="0070C0"/>
                </a:solidFill>
                <a:latin typeface="Quattrocento Sans"/>
                <a:ea typeface="Quattrocento Sans"/>
                <a:cs typeface="Quattrocento Sans"/>
                <a:sym typeface="Quattrocento Sans"/>
              </a:rPr>
              <a:t>Quando si teme che una chiave privata sia stata letta da terzi, la cosa migliore da fare è revocarla.</a:t>
            </a:r>
            <a:endParaRPr/>
          </a:p>
          <a:p>
            <a:pPr marL="285750" marR="0" lvl="0" indent="-196850" algn="l" rtl="0">
              <a:spcBef>
                <a:spcPts val="0"/>
              </a:spcBef>
              <a:spcAft>
                <a:spcPts val="0"/>
              </a:spcAft>
              <a:buClr>
                <a:schemeClr val="dk1"/>
              </a:buClr>
              <a:buSzPts val="1400"/>
              <a:buFont typeface="Arial"/>
              <a:buNone/>
            </a:pPr>
            <a:endParaRPr sz="1400">
              <a:solidFill>
                <a:srgbClr val="0070C0"/>
              </a:solidFill>
              <a:latin typeface="Quattrocento Sans"/>
              <a:ea typeface="Quattrocento Sans"/>
              <a:cs typeface="Quattrocento Sans"/>
              <a:sym typeface="Quattrocento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4"/>
          <p:cNvSpPr txBox="1"/>
          <p:nvPr/>
        </p:nvSpPr>
        <p:spPr>
          <a:xfrm>
            <a:off x="553155" y="234072"/>
            <a:ext cx="598760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Pretty Good Privacy (PGP)</a:t>
            </a:r>
            <a:endParaRPr/>
          </a:p>
        </p:txBody>
      </p:sp>
      <p:sp>
        <p:nvSpPr>
          <p:cNvPr id="511" name="Google Shape;511;p64"/>
          <p:cNvSpPr txBox="1"/>
          <p:nvPr/>
        </p:nvSpPr>
        <p:spPr>
          <a:xfrm>
            <a:off x="553155" y="1820977"/>
            <a:ext cx="10951489" cy="307776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Pretty Good Privacy (PGP) è un programma che permette di usare autenticazione e privacy crittografica. Nelle sue varie versioni è probabilmente il crittosistema più usato al mondo. In Applied Cryptography, il crittografo Bruce Schneier lo ha descritto come il modo per arrivare "probabilmente il più vicino alla crittografia di livello militare" </a:t>
            </a:r>
            <a:endParaRPr/>
          </a:p>
          <a:p>
            <a:pPr marL="285750" marR="0" lvl="0" indent="-171450" algn="l" rtl="0">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PGP è stato originariamente sviluppato da Phil Zimmermann nel 1991.  Attualmente è un programma proprietario venduto su licenza. </a:t>
            </a:r>
            <a:endParaRPr/>
          </a:p>
          <a:p>
            <a:pPr marL="285750" marR="0" lvl="0" indent="-171450" algn="l" rtl="0">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Utilizza le librerie Open Source  OpenPGP, il che ha permesso di creare una alternativa libera chiamata GPG, GNU Privacy Guard , totalmente compatibile con lo standard IETF.</a:t>
            </a:r>
            <a:endParaRPr/>
          </a:p>
          <a:p>
            <a:pPr marL="285750" marR="0" lvl="0" indent="-196850" algn="l" rtl="0">
              <a:spcBef>
                <a:spcPts val="0"/>
              </a:spcBef>
              <a:spcAft>
                <a:spcPts val="0"/>
              </a:spcAft>
              <a:buClr>
                <a:schemeClr val="dk1"/>
              </a:buClr>
              <a:buSzPts val="1400"/>
              <a:buFont typeface="Arial"/>
              <a:buNone/>
            </a:pPr>
            <a:endParaRPr sz="1400">
              <a:solidFill>
                <a:srgbClr val="0070C0"/>
              </a:solidFill>
              <a:latin typeface="Quattrocento Sans"/>
              <a:ea typeface="Quattrocento Sans"/>
              <a:cs typeface="Quattrocento Sans"/>
              <a:sym typeface="Quattrocento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5"/>
          <p:cNvSpPr txBox="1"/>
          <p:nvPr/>
        </p:nvSpPr>
        <p:spPr>
          <a:xfrm>
            <a:off x="553156" y="234072"/>
            <a:ext cx="435728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Crittografia in pratica</a:t>
            </a:r>
            <a:endParaRPr/>
          </a:p>
        </p:txBody>
      </p:sp>
      <p:sp>
        <p:nvSpPr>
          <p:cNvPr id="517" name="Google Shape;517;p65"/>
          <p:cNvSpPr txBox="1"/>
          <p:nvPr/>
        </p:nvSpPr>
        <p:spPr>
          <a:xfrm>
            <a:off x="553155" y="1834219"/>
            <a:ext cx="10895505" cy="196977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Thunderbird, Client di posta elettronica Open Source</a:t>
            </a:r>
            <a:endParaRPr/>
          </a:p>
          <a:p>
            <a:pPr marL="285750" marR="0" lvl="0" indent="-171450" algn="l" rtl="0">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Enigmail, addon per Thunderbird</a:t>
            </a:r>
            <a:endParaRPr sz="1800">
              <a:solidFill>
                <a:srgbClr val="0070C0"/>
              </a:solidFill>
              <a:latin typeface="Quattrocento Sans"/>
              <a:ea typeface="Quattrocento Sans"/>
              <a:cs typeface="Quattrocento Sans"/>
              <a:sym typeface="Quattrocento Sans"/>
            </a:endParaRPr>
          </a:p>
          <a:p>
            <a:pPr marL="285750" marR="0" lvl="0" indent="-171450" algn="l" rtl="0">
              <a:spcBef>
                <a:spcPts val="0"/>
              </a:spcBef>
              <a:spcAft>
                <a:spcPts val="0"/>
              </a:spcAft>
              <a:buClr>
                <a:schemeClr val="dk1"/>
              </a:buClr>
              <a:buSzPts val="1800"/>
              <a:buFont typeface="Arial"/>
              <a:buNone/>
            </a:pPr>
            <a:endParaRPr sz="1800">
              <a:solidFill>
                <a:srgbClr val="0070C0"/>
              </a:solidFill>
              <a:latin typeface="Quattrocento Sans"/>
              <a:ea typeface="Quattrocento Sans"/>
              <a:cs typeface="Quattrocento Sans"/>
              <a:sym typeface="Quattrocento Sans"/>
            </a:endParaRPr>
          </a:p>
          <a:p>
            <a:pPr marL="285750" marR="0" lvl="0" indent="-285750" algn="l"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GPG4Win, pacchetto per gestione della cifratura asimmetrica per mail e file, si integra con Enigmail e comprende il software Kleopatra per la criptazione dei file</a:t>
            </a:r>
            <a:endParaRPr/>
          </a:p>
          <a:p>
            <a:pPr marL="285750" marR="0" lvl="0" indent="-196850" algn="l" rtl="0">
              <a:spcBef>
                <a:spcPts val="0"/>
              </a:spcBef>
              <a:spcAft>
                <a:spcPts val="0"/>
              </a:spcAft>
              <a:buClr>
                <a:schemeClr val="dk1"/>
              </a:buClr>
              <a:buSzPts val="1400"/>
              <a:buFont typeface="Arial"/>
              <a:buNone/>
            </a:pPr>
            <a:endParaRPr sz="1400">
              <a:solidFill>
                <a:srgbClr val="0070C0"/>
              </a:solidFill>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7"/>
          <p:cNvSpPr txBox="1"/>
          <p:nvPr/>
        </p:nvSpPr>
        <p:spPr>
          <a:xfrm>
            <a:off x="553156" y="234072"/>
            <a:ext cx="454041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Deep Web e Dark Web</a:t>
            </a:r>
            <a:endParaRPr/>
          </a:p>
        </p:txBody>
      </p:sp>
      <p:pic>
        <p:nvPicPr>
          <p:cNvPr id="70" name="Google Shape;70;p7" descr="http://www.astronavepegasus.it/pegasus/images/Articoli_1/deepweb343.jpg"/>
          <p:cNvPicPr preferRelativeResize="0"/>
          <p:nvPr/>
        </p:nvPicPr>
        <p:blipFill rotWithShape="1">
          <a:blip r:embed="rId3">
            <a:alphaModFix/>
          </a:blip>
          <a:srcRect/>
          <a:stretch/>
        </p:blipFill>
        <p:spPr>
          <a:xfrm>
            <a:off x="3030095" y="1333169"/>
            <a:ext cx="6131809" cy="419166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66"/>
          <p:cNvSpPr txBox="1"/>
          <p:nvPr/>
        </p:nvSpPr>
        <p:spPr>
          <a:xfrm>
            <a:off x="553156" y="234072"/>
            <a:ext cx="189346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Cifratura</a:t>
            </a:r>
            <a:endParaRPr/>
          </a:p>
        </p:txBody>
      </p:sp>
      <p:sp>
        <p:nvSpPr>
          <p:cNvPr id="523" name="Google Shape;523;p66"/>
          <p:cNvSpPr txBox="1"/>
          <p:nvPr/>
        </p:nvSpPr>
        <p:spPr>
          <a:xfrm>
            <a:off x="553156" y="2598003"/>
            <a:ext cx="311793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2400">
                <a:solidFill>
                  <a:srgbClr val="0070C0"/>
                </a:solidFill>
                <a:latin typeface="Quattrocento Sans"/>
                <a:ea typeface="Quattrocento Sans"/>
                <a:cs typeface="Quattrocento Sans"/>
                <a:sym typeface="Quattrocento Sans"/>
              </a:rPr>
              <a:t>Come cifrare email, file usando PGP, GPG</a:t>
            </a:r>
            <a:endParaRPr/>
          </a:p>
        </p:txBody>
      </p:sp>
      <p:pic>
        <p:nvPicPr>
          <p:cNvPr id="524" name="Google Shape;524;p66" descr="http://www.edoeb.admin.ch/datenschutz/00683/00690/00934/00961/index.html?lang=it&amp;image=NHzLpZeg7t,lnp6I0NTU042l2Z6ln1ah2oZn4Z2qZpnO2Yuq2Z6gpJCDdX53fGym162bpYbqjKbNpKCVm67p"/>
          <p:cNvPicPr preferRelativeResize="0"/>
          <p:nvPr/>
        </p:nvPicPr>
        <p:blipFill rotWithShape="1">
          <a:blip r:embed="rId3">
            <a:alphaModFix/>
          </a:blip>
          <a:srcRect/>
          <a:stretch/>
        </p:blipFill>
        <p:spPr>
          <a:xfrm>
            <a:off x="4071928" y="1310095"/>
            <a:ext cx="5342660" cy="397250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7"/>
          <p:cNvSpPr txBox="1"/>
          <p:nvPr/>
        </p:nvSpPr>
        <p:spPr>
          <a:xfrm>
            <a:off x="553156" y="234072"/>
            <a:ext cx="189346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Cifratura</a:t>
            </a:r>
            <a:endParaRPr/>
          </a:p>
        </p:txBody>
      </p:sp>
      <p:sp>
        <p:nvSpPr>
          <p:cNvPr id="530" name="Google Shape;530;p67"/>
          <p:cNvSpPr txBox="1"/>
          <p:nvPr/>
        </p:nvSpPr>
        <p:spPr>
          <a:xfrm>
            <a:off x="553156" y="2474663"/>
            <a:ext cx="311793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2400">
                <a:solidFill>
                  <a:srgbClr val="0070C0"/>
                </a:solidFill>
                <a:latin typeface="Quattrocento Sans"/>
                <a:ea typeface="Quattrocento Sans"/>
                <a:cs typeface="Quattrocento Sans"/>
                <a:sym typeface="Quattrocento Sans"/>
              </a:rPr>
              <a:t>Creare una chiave pubblica e privata</a:t>
            </a:r>
            <a:endParaRPr/>
          </a:p>
        </p:txBody>
      </p:sp>
      <p:pic>
        <p:nvPicPr>
          <p:cNvPr id="531" name="Google Shape;531;p67" descr="http://images.bit-tech.net/content_images/2007/03/A_field_guide_to_crypto/gpg.jpg"/>
          <p:cNvPicPr preferRelativeResize="0"/>
          <p:nvPr/>
        </p:nvPicPr>
        <p:blipFill rotWithShape="1">
          <a:blip r:embed="rId3">
            <a:alphaModFix/>
          </a:blip>
          <a:srcRect/>
          <a:stretch/>
        </p:blipFill>
        <p:spPr>
          <a:xfrm>
            <a:off x="4095881" y="1372355"/>
            <a:ext cx="5156048" cy="386661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8"/>
          <p:cNvSpPr txBox="1"/>
          <p:nvPr/>
        </p:nvSpPr>
        <p:spPr>
          <a:xfrm>
            <a:off x="553156" y="234072"/>
            <a:ext cx="189346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Cifratura</a:t>
            </a:r>
            <a:endParaRPr/>
          </a:p>
        </p:txBody>
      </p:sp>
      <p:sp>
        <p:nvSpPr>
          <p:cNvPr id="537" name="Google Shape;537;p68"/>
          <p:cNvSpPr txBox="1"/>
          <p:nvPr/>
        </p:nvSpPr>
        <p:spPr>
          <a:xfrm>
            <a:off x="553156" y="2621086"/>
            <a:ext cx="311793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2400">
                <a:solidFill>
                  <a:srgbClr val="0070C0"/>
                </a:solidFill>
                <a:latin typeface="Quattrocento Sans"/>
                <a:ea typeface="Quattrocento Sans"/>
                <a:cs typeface="Quattrocento Sans"/>
                <a:sym typeface="Quattrocento Sans"/>
              </a:rPr>
              <a:t>Differenza tra chiave pubblica e privata</a:t>
            </a:r>
            <a:endParaRPr/>
          </a:p>
        </p:txBody>
      </p:sp>
      <p:sp>
        <p:nvSpPr>
          <p:cNvPr id="538" name="Google Shape;538;p68"/>
          <p:cNvSpPr txBox="1"/>
          <p:nvPr/>
        </p:nvSpPr>
        <p:spPr>
          <a:xfrm>
            <a:off x="4215001" y="2621086"/>
            <a:ext cx="6763407" cy="161582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100">
                <a:solidFill>
                  <a:srgbClr val="0070C0"/>
                </a:solidFill>
                <a:latin typeface="Calibri"/>
                <a:ea typeface="Calibri"/>
                <a:cs typeface="Calibri"/>
                <a:sym typeface="Calibri"/>
              </a:rPr>
              <a:t>-----BEGIN PGP PUBLIC KEY BLOCK-----</a:t>
            </a:r>
            <a:endParaRPr/>
          </a:p>
          <a:p>
            <a:pPr marL="0" marR="0" lvl="0" indent="0" algn="l" rtl="0">
              <a:spcBef>
                <a:spcPts val="0"/>
              </a:spcBef>
              <a:spcAft>
                <a:spcPts val="0"/>
              </a:spcAft>
              <a:buNone/>
            </a:pPr>
            <a:r>
              <a:rPr lang="it-IT" sz="1100">
                <a:solidFill>
                  <a:srgbClr val="0070C0"/>
                </a:solidFill>
                <a:latin typeface="Calibri"/>
                <a:ea typeface="Calibri"/>
                <a:cs typeface="Calibri"/>
                <a:sym typeface="Calibri"/>
              </a:rPr>
              <a:t>Version: GnuPG v2.0.22 (MingW32)</a:t>
            </a:r>
            <a:endParaRPr/>
          </a:p>
          <a:p>
            <a:pPr marL="0" marR="0" lvl="0" indent="0" algn="l" rtl="0">
              <a:spcBef>
                <a:spcPts val="0"/>
              </a:spcBef>
              <a:spcAft>
                <a:spcPts val="0"/>
              </a:spcAft>
              <a:buNone/>
            </a:pPr>
            <a:endParaRPr sz="1100">
              <a:solidFill>
                <a:srgbClr val="0070C0"/>
              </a:solidFill>
              <a:latin typeface="Calibri"/>
              <a:ea typeface="Calibri"/>
              <a:cs typeface="Calibri"/>
              <a:sym typeface="Calibri"/>
            </a:endParaRPr>
          </a:p>
          <a:p>
            <a:pPr marL="0" marR="0" lvl="0" indent="0" algn="l" rtl="0">
              <a:spcBef>
                <a:spcPts val="0"/>
              </a:spcBef>
              <a:spcAft>
                <a:spcPts val="0"/>
              </a:spcAft>
              <a:buNone/>
            </a:pPr>
            <a:r>
              <a:rPr lang="it-IT" sz="1100">
                <a:solidFill>
                  <a:srgbClr val="0070C0"/>
                </a:solidFill>
                <a:latin typeface="Calibri"/>
                <a:ea typeface="Calibri"/>
                <a:cs typeface="Calibri"/>
                <a:sym typeface="Calibri"/>
              </a:rPr>
              <a:t>mQENBE+gdaIBCACyiD1GasakMZaiim/EgKxoxSe+Nr7LdjGCAqh/uzf7rtezViRz</a:t>
            </a:r>
            <a:endParaRPr/>
          </a:p>
          <a:p>
            <a:pPr marL="0" marR="0" lvl="0" indent="0" algn="l" rtl="0">
              <a:spcBef>
                <a:spcPts val="0"/>
              </a:spcBef>
              <a:spcAft>
                <a:spcPts val="0"/>
              </a:spcAft>
              <a:buNone/>
            </a:pPr>
            <a:r>
              <a:rPr lang="it-IT" sz="1100">
                <a:solidFill>
                  <a:srgbClr val="0070C0"/>
                </a:solidFill>
                <a:latin typeface="Calibri"/>
                <a:ea typeface="Calibri"/>
                <a:cs typeface="Calibri"/>
                <a:sym typeface="Calibri"/>
              </a:rPr>
              <a:t>q06BFjwPvSEWclrL3aMNFduWEzUm3wqncd71kz+jqA82CRqvB1eaPj90J8ghzEvZ</a:t>
            </a:r>
            <a:endParaRPr/>
          </a:p>
          <a:p>
            <a:pPr marL="0" marR="0" lvl="0" indent="0" algn="l" rtl="0">
              <a:spcBef>
                <a:spcPts val="0"/>
              </a:spcBef>
              <a:spcAft>
                <a:spcPts val="0"/>
              </a:spcAft>
              <a:buNone/>
            </a:pPr>
            <a:r>
              <a:rPr lang="it-IT" sz="1100">
                <a:solidFill>
                  <a:srgbClr val="0070C0"/>
                </a:solidFill>
                <a:latin typeface="Calibri"/>
                <a:ea typeface="Calibri"/>
                <a:cs typeface="Calibri"/>
                <a:sym typeface="Calibri"/>
              </a:rPr>
              <a:t>Nok+1U+a033eDTbbT7QG0/riLaYG78y0MgCsn65rVkkfC+y7/b3fIs+nunUHN5Pn</a:t>
            </a:r>
            <a:endParaRPr/>
          </a:p>
          <a:p>
            <a:pPr marL="0" marR="0" lvl="0" indent="0" algn="l" rtl="0">
              <a:spcBef>
                <a:spcPts val="0"/>
              </a:spcBef>
              <a:spcAft>
                <a:spcPts val="0"/>
              </a:spcAft>
              <a:buNone/>
            </a:pPr>
            <a:r>
              <a:rPr lang="it-IT" sz="1100">
                <a:solidFill>
                  <a:srgbClr val="0070C0"/>
                </a:solidFill>
                <a:latin typeface="Calibri"/>
                <a:ea typeface="Calibri"/>
                <a:cs typeface="Calibri"/>
                <a:sym typeface="Calibri"/>
              </a:rPr>
              <a:t>WCPTwJKivE4KUvQyVjQuFZVZydZNaJA23oU2kohKPH6OIH+gHXiWyYCaIhEBWNJQ</a:t>
            </a:r>
            <a:endParaRPr/>
          </a:p>
          <a:p>
            <a:pPr marL="0" marR="0" lvl="0" indent="0" algn="l" rtl="0">
              <a:spcBef>
                <a:spcPts val="0"/>
              </a:spcBef>
              <a:spcAft>
                <a:spcPts val="0"/>
              </a:spcAft>
              <a:buNone/>
            </a:pPr>
            <a:r>
              <a:rPr lang="it-IT" sz="1100">
                <a:solidFill>
                  <a:srgbClr val="0070C0"/>
                </a:solidFill>
                <a:latin typeface="Calibri"/>
                <a:ea typeface="Calibri"/>
                <a:cs typeface="Calibri"/>
                <a:sym typeface="Calibri"/>
              </a:rPr>
              <a:t>ZrNoymSjH9QOCaCBjhWUrjdOPuScebq18CU11RmmalH/dqN79QD/UFQM1iIol/cL</a:t>
            </a:r>
            <a:endParaRPr sz="1100">
              <a:solidFill>
                <a:srgbClr val="0070C0"/>
              </a:solidFill>
              <a:latin typeface="Calibri"/>
              <a:ea typeface="Calibri"/>
              <a:cs typeface="Calibri"/>
              <a:sym typeface="Calibri"/>
            </a:endParaRPr>
          </a:p>
          <a:p>
            <a:pPr marL="0" marR="0" lvl="0" indent="0" algn="l" rtl="0">
              <a:spcBef>
                <a:spcPts val="0"/>
              </a:spcBef>
              <a:spcAft>
                <a:spcPts val="0"/>
              </a:spcAft>
              <a:buNone/>
            </a:pPr>
            <a:endParaRPr sz="1100">
              <a:solidFill>
                <a:srgbClr val="0070C0"/>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9"/>
          <p:cNvSpPr txBox="1"/>
          <p:nvPr/>
        </p:nvSpPr>
        <p:spPr>
          <a:xfrm>
            <a:off x="553156" y="234072"/>
            <a:ext cx="659680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Vera Crypt – Creare volum</a:t>
            </a:r>
            <a:r>
              <a:rPr lang="it-IT" sz="3200" b="1">
                <a:solidFill>
                  <a:srgbClr val="FFFFFF"/>
                </a:solidFill>
                <a:latin typeface="Quattrocento Sans"/>
                <a:ea typeface="Quattrocento Sans"/>
                <a:cs typeface="Quattrocento Sans"/>
                <a:sym typeface="Quattrocento Sans"/>
              </a:rPr>
              <a:t>i cifrati</a:t>
            </a:r>
            <a:endParaRPr sz="3200" b="1" i="0" u="none" strike="noStrike" cap="none">
              <a:solidFill>
                <a:srgbClr val="FFFFFF"/>
              </a:solidFill>
              <a:latin typeface="Quattrocento Sans"/>
              <a:ea typeface="Quattrocento Sans"/>
              <a:cs typeface="Quattrocento Sans"/>
              <a:sym typeface="Quattrocento Sans"/>
            </a:endParaRPr>
          </a:p>
        </p:txBody>
      </p:sp>
      <p:pic>
        <p:nvPicPr>
          <p:cNvPr id="544" name="Google Shape;544;p69" descr="http://3.bp.blogspot.com/-XNsEBbwp3yw/T8Fojt6OQ2I/AAAAAAAABWs/VLfsWMzzFIo/s1600/truecrypt.jpg"/>
          <p:cNvPicPr preferRelativeResize="0"/>
          <p:nvPr/>
        </p:nvPicPr>
        <p:blipFill rotWithShape="1">
          <a:blip r:embed="rId3">
            <a:alphaModFix/>
          </a:blip>
          <a:srcRect/>
          <a:stretch/>
        </p:blipFill>
        <p:spPr>
          <a:xfrm>
            <a:off x="3583799" y="1610003"/>
            <a:ext cx="2912173" cy="2198169"/>
          </a:xfrm>
          <a:prstGeom prst="rect">
            <a:avLst/>
          </a:prstGeom>
          <a:noFill/>
          <a:ln>
            <a:noFill/>
          </a:ln>
        </p:spPr>
      </p:pic>
      <p:pic>
        <p:nvPicPr>
          <p:cNvPr id="545" name="Google Shape;545;p69" descr="http://i141.photobucket.com/albums/r45/nik0la_2006/Razno/TrueCrypt_zps8f2a8b1a.jpg"/>
          <p:cNvPicPr preferRelativeResize="0"/>
          <p:nvPr/>
        </p:nvPicPr>
        <p:blipFill rotWithShape="1">
          <a:blip r:embed="rId4">
            <a:alphaModFix/>
          </a:blip>
          <a:srcRect/>
          <a:stretch/>
        </p:blipFill>
        <p:spPr>
          <a:xfrm>
            <a:off x="7638734" y="1814070"/>
            <a:ext cx="1994101" cy="1994101"/>
          </a:xfrm>
          <a:prstGeom prst="rect">
            <a:avLst/>
          </a:prstGeom>
          <a:noFill/>
          <a:ln>
            <a:noFill/>
          </a:ln>
        </p:spPr>
      </p:pic>
      <p:sp>
        <p:nvSpPr>
          <p:cNvPr id="546" name="Google Shape;546;p69"/>
          <p:cNvSpPr/>
          <p:nvPr/>
        </p:nvSpPr>
        <p:spPr>
          <a:xfrm>
            <a:off x="553156" y="4445209"/>
            <a:ext cx="44789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8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https://www.veracrypt.fr/en/Downloads.html</a:t>
            </a:r>
            <a:endParaRPr sz="1800">
              <a:solidFill>
                <a:schemeClr val="dk1"/>
              </a:solidFill>
              <a:latin typeface="Calibri"/>
              <a:ea typeface="Calibri"/>
              <a:cs typeface="Calibri"/>
              <a:sym typeface="Calibri"/>
            </a:endParaRPr>
          </a:p>
        </p:txBody>
      </p:sp>
      <p:pic>
        <p:nvPicPr>
          <p:cNvPr id="547" name="Google Shape;547;p69" descr="VeraCrypt"/>
          <p:cNvPicPr preferRelativeResize="0"/>
          <p:nvPr/>
        </p:nvPicPr>
        <p:blipFill rotWithShape="1">
          <a:blip r:embed="rId6">
            <a:alphaModFix/>
          </a:blip>
          <a:srcRect/>
          <a:stretch/>
        </p:blipFill>
        <p:spPr>
          <a:xfrm>
            <a:off x="553156" y="1814071"/>
            <a:ext cx="1994101" cy="19941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70"/>
          <p:cNvSpPr txBox="1"/>
          <p:nvPr/>
        </p:nvSpPr>
        <p:spPr>
          <a:xfrm>
            <a:off x="553156" y="234072"/>
            <a:ext cx="910351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Vera Crypt vs. True Crypt: creare volumi cifrati</a:t>
            </a:r>
            <a:endParaRPr/>
          </a:p>
        </p:txBody>
      </p:sp>
      <p:sp>
        <p:nvSpPr>
          <p:cNvPr id="553" name="Google Shape;553;p70"/>
          <p:cNvSpPr/>
          <p:nvPr/>
        </p:nvSpPr>
        <p:spPr>
          <a:xfrm>
            <a:off x="553157" y="4922502"/>
            <a:ext cx="44789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https://www.veracrypt.fr/en/Downloads.html</a:t>
            </a:r>
            <a:endParaRPr sz="1800">
              <a:solidFill>
                <a:schemeClr val="dk1"/>
              </a:solidFill>
              <a:latin typeface="Calibri"/>
              <a:ea typeface="Calibri"/>
              <a:cs typeface="Calibri"/>
              <a:sym typeface="Calibri"/>
            </a:endParaRPr>
          </a:p>
        </p:txBody>
      </p:sp>
      <p:pic>
        <p:nvPicPr>
          <p:cNvPr id="554" name="Google Shape;554;p70"/>
          <p:cNvPicPr preferRelativeResize="0"/>
          <p:nvPr/>
        </p:nvPicPr>
        <p:blipFill rotWithShape="1">
          <a:blip r:embed="rId4">
            <a:alphaModFix/>
          </a:blip>
          <a:srcRect/>
          <a:stretch/>
        </p:blipFill>
        <p:spPr>
          <a:xfrm>
            <a:off x="553156" y="1427094"/>
            <a:ext cx="7871475" cy="294304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71"/>
          <p:cNvSpPr txBox="1"/>
          <p:nvPr/>
        </p:nvSpPr>
        <p:spPr>
          <a:xfrm>
            <a:off x="553156" y="234072"/>
            <a:ext cx="649902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Vera Crypt </a:t>
            </a:r>
            <a:r>
              <a:rPr lang="it-IT" sz="3200" b="1">
                <a:solidFill>
                  <a:srgbClr val="FFFFFF"/>
                </a:solidFill>
                <a:latin typeface="Quattrocento Sans"/>
                <a:ea typeface="Quattrocento Sans"/>
                <a:cs typeface="Quattrocento Sans"/>
                <a:sym typeface="Quattrocento Sans"/>
              </a:rPr>
              <a:t>- C</a:t>
            </a:r>
            <a:r>
              <a:rPr lang="it-IT" sz="3200" b="1" i="0" u="none" strike="noStrike" cap="none">
                <a:solidFill>
                  <a:srgbClr val="FFFFFF"/>
                </a:solidFill>
                <a:latin typeface="Quattrocento Sans"/>
                <a:ea typeface="Quattrocento Sans"/>
                <a:cs typeface="Quattrocento Sans"/>
                <a:sym typeface="Quattrocento Sans"/>
              </a:rPr>
              <a:t>reare volumi cifrati</a:t>
            </a:r>
            <a:endParaRPr/>
          </a:p>
        </p:txBody>
      </p:sp>
      <p:sp>
        <p:nvSpPr>
          <p:cNvPr id="560" name="Google Shape;560;p71"/>
          <p:cNvSpPr/>
          <p:nvPr/>
        </p:nvSpPr>
        <p:spPr>
          <a:xfrm>
            <a:off x="2327262" y="3684169"/>
            <a:ext cx="1223962" cy="431800"/>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61" name="Google Shape;561;p71"/>
          <p:cNvPicPr preferRelativeResize="0"/>
          <p:nvPr/>
        </p:nvPicPr>
        <p:blipFill rotWithShape="1">
          <a:blip r:embed="rId3">
            <a:alphaModFix/>
          </a:blip>
          <a:srcRect/>
          <a:stretch/>
        </p:blipFill>
        <p:spPr>
          <a:xfrm>
            <a:off x="3685781" y="1209442"/>
            <a:ext cx="5381625" cy="46386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2"/>
          <p:cNvSpPr txBox="1"/>
          <p:nvPr/>
        </p:nvSpPr>
        <p:spPr>
          <a:xfrm>
            <a:off x="553156" y="234072"/>
            <a:ext cx="649902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Vera Crypt </a:t>
            </a:r>
            <a:r>
              <a:rPr lang="it-IT" sz="3200" b="1">
                <a:solidFill>
                  <a:srgbClr val="FFFFFF"/>
                </a:solidFill>
                <a:latin typeface="Quattrocento Sans"/>
                <a:ea typeface="Quattrocento Sans"/>
                <a:cs typeface="Quattrocento Sans"/>
                <a:sym typeface="Quattrocento Sans"/>
              </a:rPr>
              <a:t>- C</a:t>
            </a:r>
            <a:r>
              <a:rPr lang="it-IT" sz="3200" b="1" i="0" u="none" strike="noStrike" cap="none">
                <a:solidFill>
                  <a:srgbClr val="FFFFFF"/>
                </a:solidFill>
                <a:latin typeface="Quattrocento Sans"/>
                <a:ea typeface="Quattrocento Sans"/>
                <a:cs typeface="Quattrocento Sans"/>
                <a:sym typeface="Quattrocento Sans"/>
              </a:rPr>
              <a:t>reare volumi cifrati</a:t>
            </a:r>
            <a:endParaRPr/>
          </a:p>
        </p:txBody>
      </p:sp>
      <p:pic>
        <p:nvPicPr>
          <p:cNvPr id="567" name="Google Shape;567;p72"/>
          <p:cNvPicPr preferRelativeResize="0"/>
          <p:nvPr/>
        </p:nvPicPr>
        <p:blipFill rotWithShape="1">
          <a:blip r:embed="rId3">
            <a:alphaModFix/>
          </a:blip>
          <a:srcRect/>
          <a:stretch/>
        </p:blipFill>
        <p:spPr>
          <a:xfrm>
            <a:off x="2572673" y="1175528"/>
            <a:ext cx="7046654" cy="450694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3"/>
          <p:cNvSpPr txBox="1"/>
          <p:nvPr/>
        </p:nvSpPr>
        <p:spPr>
          <a:xfrm>
            <a:off x="553156" y="234072"/>
            <a:ext cx="649902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Vera Crypt </a:t>
            </a:r>
            <a:r>
              <a:rPr lang="it-IT" sz="3200" b="1">
                <a:solidFill>
                  <a:srgbClr val="FFFFFF"/>
                </a:solidFill>
                <a:latin typeface="Quattrocento Sans"/>
                <a:ea typeface="Quattrocento Sans"/>
                <a:cs typeface="Quattrocento Sans"/>
                <a:sym typeface="Quattrocento Sans"/>
              </a:rPr>
              <a:t>- C</a:t>
            </a:r>
            <a:r>
              <a:rPr lang="it-IT" sz="3200" b="1" i="0" u="none" strike="noStrike" cap="none">
                <a:solidFill>
                  <a:srgbClr val="FFFFFF"/>
                </a:solidFill>
                <a:latin typeface="Quattrocento Sans"/>
                <a:ea typeface="Quattrocento Sans"/>
                <a:cs typeface="Quattrocento Sans"/>
                <a:sym typeface="Quattrocento Sans"/>
              </a:rPr>
              <a:t>reare volumi cifrati</a:t>
            </a:r>
            <a:endParaRPr/>
          </a:p>
        </p:txBody>
      </p:sp>
      <p:pic>
        <p:nvPicPr>
          <p:cNvPr id="573" name="Google Shape;573;p73"/>
          <p:cNvPicPr preferRelativeResize="0"/>
          <p:nvPr/>
        </p:nvPicPr>
        <p:blipFill rotWithShape="1">
          <a:blip r:embed="rId3">
            <a:alphaModFix/>
          </a:blip>
          <a:srcRect/>
          <a:stretch/>
        </p:blipFill>
        <p:spPr>
          <a:xfrm>
            <a:off x="2609995" y="1199399"/>
            <a:ext cx="6972009" cy="445920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4"/>
          <p:cNvSpPr txBox="1"/>
          <p:nvPr/>
        </p:nvSpPr>
        <p:spPr>
          <a:xfrm>
            <a:off x="553156" y="234072"/>
            <a:ext cx="649902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Vera Crypt </a:t>
            </a:r>
            <a:r>
              <a:rPr lang="it-IT" sz="3200" b="1">
                <a:solidFill>
                  <a:srgbClr val="FFFFFF"/>
                </a:solidFill>
                <a:latin typeface="Quattrocento Sans"/>
                <a:ea typeface="Quattrocento Sans"/>
                <a:cs typeface="Quattrocento Sans"/>
                <a:sym typeface="Quattrocento Sans"/>
              </a:rPr>
              <a:t>- C</a:t>
            </a:r>
            <a:r>
              <a:rPr lang="it-IT" sz="3200" b="1" i="0" u="none" strike="noStrike" cap="none">
                <a:solidFill>
                  <a:srgbClr val="FFFFFF"/>
                </a:solidFill>
                <a:latin typeface="Quattrocento Sans"/>
                <a:ea typeface="Quattrocento Sans"/>
                <a:cs typeface="Quattrocento Sans"/>
                <a:sym typeface="Quattrocento Sans"/>
              </a:rPr>
              <a:t>reare volumi cifrati</a:t>
            </a:r>
            <a:endParaRPr/>
          </a:p>
        </p:txBody>
      </p:sp>
      <p:pic>
        <p:nvPicPr>
          <p:cNvPr id="579" name="Google Shape;579;p74"/>
          <p:cNvPicPr preferRelativeResize="0"/>
          <p:nvPr/>
        </p:nvPicPr>
        <p:blipFill rotWithShape="1">
          <a:blip r:embed="rId3">
            <a:alphaModFix/>
          </a:blip>
          <a:srcRect/>
          <a:stretch/>
        </p:blipFill>
        <p:spPr>
          <a:xfrm>
            <a:off x="2623724" y="1163592"/>
            <a:ext cx="6944551" cy="444164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5"/>
          <p:cNvSpPr txBox="1"/>
          <p:nvPr/>
        </p:nvSpPr>
        <p:spPr>
          <a:xfrm>
            <a:off x="553156" y="234072"/>
            <a:ext cx="649902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Vera Crypt </a:t>
            </a:r>
            <a:r>
              <a:rPr lang="it-IT" sz="3200" b="1">
                <a:solidFill>
                  <a:srgbClr val="FFFFFF"/>
                </a:solidFill>
                <a:latin typeface="Quattrocento Sans"/>
                <a:ea typeface="Quattrocento Sans"/>
                <a:cs typeface="Quattrocento Sans"/>
                <a:sym typeface="Quattrocento Sans"/>
              </a:rPr>
              <a:t>- C</a:t>
            </a:r>
            <a:r>
              <a:rPr lang="it-IT" sz="3200" b="1" i="0" u="none" strike="noStrike" cap="none">
                <a:solidFill>
                  <a:srgbClr val="FFFFFF"/>
                </a:solidFill>
                <a:latin typeface="Quattrocento Sans"/>
                <a:ea typeface="Quattrocento Sans"/>
                <a:cs typeface="Quattrocento Sans"/>
                <a:sym typeface="Quattrocento Sans"/>
              </a:rPr>
              <a:t>reare volumi cifrati</a:t>
            </a:r>
            <a:endParaRPr/>
          </a:p>
        </p:txBody>
      </p:sp>
      <p:pic>
        <p:nvPicPr>
          <p:cNvPr id="585" name="Google Shape;585;p75"/>
          <p:cNvPicPr preferRelativeResize="0"/>
          <p:nvPr/>
        </p:nvPicPr>
        <p:blipFill rotWithShape="1">
          <a:blip r:embed="rId3">
            <a:alphaModFix/>
          </a:blip>
          <a:srcRect/>
          <a:stretch/>
        </p:blipFill>
        <p:spPr>
          <a:xfrm>
            <a:off x="3504390" y="1357117"/>
            <a:ext cx="5183219" cy="41437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8"/>
          <p:cNvSpPr txBox="1"/>
          <p:nvPr/>
        </p:nvSpPr>
        <p:spPr>
          <a:xfrm>
            <a:off x="553156" y="234072"/>
            <a:ext cx="438132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Navigazione anonima</a:t>
            </a:r>
            <a:endParaRPr/>
          </a:p>
        </p:txBody>
      </p:sp>
      <p:pic>
        <p:nvPicPr>
          <p:cNvPr id="76" name="Google Shape;76;p8" descr="http://www.extremetech.com/wp-content/uploads/2013/08/deep-web.jpg"/>
          <p:cNvPicPr preferRelativeResize="0"/>
          <p:nvPr/>
        </p:nvPicPr>
        <p:blipFill rotWithShape="1">
          <a:blip r:embed="rId3">
            <a:alphaModFix/>
          </a:blip>
          <a:srcRect/>
          <a:stretch/>
        </p:blipFill>
        <p:spPr>
          <a:xfrm>
            <a:off x="3024463" y="1410603"/>
            <a:ext cx="6143073" cy="403679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76"/>
          <p:cNvSpPr txBox="1"/>
          <p:nvPr/>
        </p:nvSpPr>
        <p:spPr>
          <a:xfrm>
            <a:off x="553156" y="234072"/>
            <a:ext cx="649902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Vera Crypt </a:t>
            </a:r>
            <a:r>
              <a:rPr lang="it-IT" sz="3200" b="1">
                <a:solidFill>
                  <a:srgbClr val="FFFFFF"/>
                </a:solidFill>
                <a:latin typeface="Quattrocento Sans"/>
                <a:ea typeface="Quattrocento Sans"/>
                <a:cs typeface="Quattrocento Sans"/>
                <a:sym typeface="Quattrocento Sans"/>
              </a:rPr>
              <a:t>- C</a:t>
            </a:r>
            <a:r>
              <a:rPr lang="it-IT" sz="3200" b="1" i="0" u="none" strike="noStrike" cap="none">
                <a:solidFill>
                  <a:srgbClr val="FFFFFF"/>
                </a:solidFill>
                <a:latin typeface="Quattrocento Sans"/>
                <a:ea typeface="Quattrocento Sans"/>
                <a:cs typeface="Quattrocento Sans"/>
                <a:sym typeface="Quattrocento Sans"/>
              </a:rPr>
              <a:t>reare volumi cifrati</a:t>
            </a:r>
            <a:endParaRPr/>
          </a:p>
        </p:txBody>
      </p:sp>
      <p:pic>
        <p:nvPicPr>
          <p:cNvPr id="591" name="Google Shape;591;p76"/>
          <p:cNvPicPr preferRelativeResize="0"/>
          <p:nvPr/>
        </p:nvPicPr>
        <p:blipFill rotWithShape="1">
          <a:blip r:embed="rId3">
            <a:alphaModFix/>
          </a:blip>
          <a:srcRect/>
          <a:stretch/>
        </p:blipFill>
        <p:spPr>
          <a:xfrm>
            <a:off x="3504390" y="1357117"/>
            <a:ext cx="5183219" cy="414376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7"/>
          <p:cNvSpPr txBox="1"/>
          <p:nvPr/>
        </p:nvSpPr>
        <p:spPr>
          <a:xfrm>
            <a:off x="553156" y="234072"/>
            <a:ext cx="649902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i="0" u="none" strike="noStrike" cap="none">
                <a:solidFill>
                  <a:srgbClr val="FFFFFF"/>
                </a:solidFill>
                <a:latin typeface="Quattrocento Sans"/>
                <a:ea typeface="Quattrocento Sans"/>
                <a:cs typeface="Quattrocento Sans"/>
                <a:sym typeface="Quattrocento Sans"/>
              </a:rPr>
              <a:t>Vera Crypt </a:t>
            </a:r>
            <a:r>
              <a:rPr lang="it-IT" sz="3200" b="1">
                <a:solidFill>
                  <a:srgbClr val="FFFFFF"/>
                </a:solidFill>
                <a:latin typeface="Quattrocento Sans"/>
                <a:ea typeface="Quattrocento Sans"/>
                <a:cs typeface="Quattrocento Sans"/>
                <a:sym typeface="Quattrocento Sans"/>
              </a:rPr>
              <a:t>- C</a:t>
            </a:r>
            <a:r>
              <a:rPr lang="it-IT" sz="3200" b="1" i="0" u="none" strike="noStrike" cap="none">
                <a:solidFill>
                  <a:srgbClr val="FFFFFF"/>
                </a:solidFill>
                <a:latin typeface="Quattrocento Sans"/>
                <a:ea typeface="Quattrocento Sans"/>
                <a:cs typeface="Quattrocento Sans"/>
                <a:sym typeface="Quattrocento Sans"/>
              </a:rPr>
              <a:t>reare volumi cifrati</a:t>
            </a:r>
            <a:endParaRPr/>
          </a:p>
        </p:txBody>
      </p:sp>
      <p:pic>
        <p:nvPicPr>
          <p:cNvPr id="597" name="Google Shape;597;p77"/>
          <p:cNvPicPr preferRelativeResize="0"/>
          <p:nvPr/>
        </p:nvPicPr>
        <p:blipFill rotWithShape="1">
          <a:blip r:embed="rId3">
            <a:alphaModFix/>
          </a:blip>
          <a:srcRect/>
          <a:stretch/>
        </p:blipFill>
        <p:spPr>
          <a:xfrm>
            <a:off x="2851838" y="1432942"/>
            <a:ext cx="6488323" cy="399211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78"/>
          <p:cNvSpPr txBox="1"/>
          <p:nvPr/>
        </p:nvSpPr>
        <p:spPr>
          <a:xfrm>
            <a:off x="553156" y="234072"/>
            <a:ext cx="654897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True</a:t>
            </a:r>
            <a:r>
              <a:rPr lang="it-IT" sz="3200" b="1" i="0" u="none" strike="noStrike" cap="none">
                <a:solidFill>
                  <a:srgbClr val="FFFFFF"/>
                </a:solidFill>
                <a:latin typeface="Quattrocento Sans"/>
                <a:ea typeface="Quattrocento Sans"/>
                <a:cs typeface="Quattrocento Sans"/>
                <a:sym typeface="Quattrocento Sans"/>
              </a:rPr>
              <a:t> Crypt </a:t>
            </a:r>
            <a:r>
              <a:rPr lang="it-IT" sz="3200" b="1">
                <a:solidFill>
                  <a:srgbClr val="FFFFFF"/>
                </a:solidFill>
                <a:latin typeface="Quattrocento Sans"/>
                <a:ea typeface="Quattrocento Sans"/>
                <a:cs typeface="Quattrocento Sans"/>
                <a:sym typeface="Quattrocento Sans"/>
              </a:rPr>
              <a:t>- C</a:t>
            </a:r>
            <a:r>
              <a:rPr lang="it-IT" sz="3200" b="1" i="0" u="none" strike="noStrike" cap="none">
                <a:solidFill>
                  <a:srgbClr val="FFFFFF"/>
                </a:solidFill>
                <a:latin typeface="Quattrocento Sans"/>
                <a:ea typeface="Quattrocento Sans"/>
                <a:cs typeface="Quattrocento Sans"/>
                <a:sym typeface="Quattrocento Sans"/>
              </a:rPr>
              <a:t>reare volumi cifrati</a:t>
            </a:r>
            <a:endParaRPr/>
          </a:p>
        </p:txBody>
      </p:sp>
      <p:pic>
        <p:nvPicPr>
          <p:cNvPr id="603" name="Google Shape;603;p78"/>
          <p:cNvPicPr preferRelativeResize="0"/>
          <p:nvPr/>
        </p:nvPicPr>
        <p:blipFill rotWithShape="1">
          <a:blip r:embed="rId3">
            <a:alphaModFix/>
          </a:blip>
          <a:srcRect/>
          <a:stretch/>
        </p:blipFill>
        <p:spPr>
          <a:xfrm>
            <a:off x="2791248" y="1395620"/>
            <a:ext cx="6609504" cy="406676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9"/>
          <p:cNvSpPr txBox="1"/>
          <p:nvPr/>
        </p:nvSpPr>
        <p:spPr>
          <a:xfrm>
            <a:off x="553156" y="234072"/>
            <a:ext cx="654897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True</a:t>
            </a:r>
            <a:r>
              <a:rPr lang="it-IT" sz="3200" b="1" i="0" u="none" strike="noStrike" cap="none">
                <a:solidFill>
                  <a:srgbClr val="FFFFFF"/>
                </a:solidFill>
                <a:latin typeface="Quattrocento Sans"/>
                <a:ea typeface="Quattrocento Sans"/>
                <a:cs typeface="Quattrocento Sans"/>
                <a:sym typeface="Quattrocento Sans"/>
              </a:rPr>
              <a:t> Crypt </a:t>
            </a:r>
            <a:r>
              <a:rPr lang="it-IT" sz="3200" b="1">
                <a:solidFill>
                  <a:srgbClr val="FFFFFF"/>
                </a:solidFill>
                <a:latin typeface="Quattrocento Sans"/>
                <a:ea typeface="Quattrocento Sans"/>
                <a:cs typeface="Quattrocento Sans"/>
                <a:sym typeface="Quattrocento Sans"/>
              </a:rPr>
              <a:t>- C</a:t>
            </a:r>
            <a:r>
              <a:rPr lang="it-IT" sz="3200" b="1" i="0" u="none" strike="noStrike" cap="none">
                <a:solidFill>
                  <a:srgbClr val="FFFFFF"/>
                </a:solidFill>
                <a:latin typeface="Quattrocento Sans"/>
                <a:ea typeface="Quattrocento Sans"/>
                <a:cs typeface="Quattrocento Sans"/>
                <a:sym typeface="Quattrocento Sans"/>
              </a:rPr>
              <a:t>reare volumi cifrati</a:t>
            </a:r>
            <a:endParaRPr/>
          </a:p>
        </p:txBody>
      </p:sp>
      <p:pic>
        <p:nvPicPr>
          <p:cNvPr id="609" name="Google Shape;609;p79"/>
          <p:cNvPicPr preferRelativeResize="0"/>
          <p:nvPr/>
        </p:nvPicPr>
        <p:blipFill rotWithShape="1">
          <a:blip r:embed="rId3">
            <a:alphaModFix/>
          </a:blip>
          <a:srcRect/>
          <a:stretch/>
        </p:blipFill>
        <p:spPr>
          <a:xfrm>
            <a:off x="2753276" y="1371886"/>
            <a:ext cx="6685447" cy="411422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80"/>
          <p:cNvSpPr txBox="1"/>
          <p:nvPr/>
        </p:nvSpPr>
        <p:spPr>
          <a:xfrm>
            <a:off x="553156" y="234072"/>
            <a:ext cx="654897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True</a:t>
            </a:r>
            <a:r>
              <a:rPr lang="it-IT" sz="3200" b="1" i="0" u="none" strike="noStrike" cap="none">
                <a:solidFill>
                  <a:srgbClr val="FFFFFF"/>
                </a:solidFill>
                <a:latin typeface="Quattrocento Sans"/>
                <a:ea typeface="Quattrocento Sans"/>
                <a:cs typeface="Quattrocento Sans"/>
                <a:sym typeface="Quattrocento Sans"/>
              </a:rPr>
              <a:t> Crypt </a:t>
            </a:r>
            <a:r>
              <a:rPr lang="it-IT" sz="3200" b="1">
                <a:solidFill>
                  <a:srgbClr val="FFFFFF"/>
                </a:solidFill>
                <a:latin typeface="Quattrocento Sans"/>
                <a:ea typeface="Quattrocento Sans"/>
                <a:cs typeface="Quattrocento Sans"/>
                <a:sym typeface="Quattrocento Sans"/>
              </a:rPr>
              <a:t>- C</a:t>
            </a:r>
            <a:r>
              <a:rPr lang="it-IT" sz="3200" b="1" i="0" u="none" strike="noStrike" cap="none">
                <a:solidFill>
                  <a:srgbClr val="FFFFFF"/>
                </a:solidFill>
                <a:latin typeface="Quattrocento Sans"/>
                <a:ea typeface="Quattrocento Sans"/>
                <a:cs typeface="Quattrocento Sans"/>
                <a:sym typeface="Quattrocento Sans"/>
              </a:rPr>
              <a:t>reare volumi cifrati</a:t>
            </a:r>
            <a:endParaRPr/>
          </a:p>
        </p:txBody>
      </p:sp>
      <p:pic>
        <p:nvPicPr>
          <p:cNvPr id="615" name="Google Shape;615;p80"/>
          <p:cNvPicPr preferRelativeResize="0"/>
          <p:nvPr/>
        </p:nvPicPr>
        <p:blipFill rotWithShape="1">
          <a:blip r:embed="rId3">
            <a:alphaModFix/>
          </a:blip>
          <a:srcRect/>
          <a:stretch/>
        </p:blipFill>
        <p:spPr>
          <a:xfrm>
            <a:off x="2799639" y="1405000"/>
            <a:ext cx="6592721" cy="405646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81"/>
          <p:cNvSpPr txBox="1"/>
          <p:nvPr/>
        </p:nvSpPr>
        <p:spPr>
          <a:xfrm>
            <a:off x="553156" y="234072"/>
            <a:ext cx="654897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True</a:t>
            </a:r>
            <a:r>
              <a:rPr lang="it-IT" sz="3200" b="1" i="0" u="none" strike="noStrike" cap="none">
                <a:solidFill>
                  <a:srgbClr val="FFFFFF"/>
                </a:solidFill>
                <a:latin typeface="Quattrocento Sans"/>
                <a:ea typeface="Quattrocento Sans"/>
                <a:cs typeface="Quattrocento Sans"/>
                <a:sym typeface="Quattrocento Sans"/>
              </a:rPr>
              <a:t> Crypt </a:t>
            </a:r>
            <a:r>
              <a:rPr lang="it-IT" sz="3200" b="1">
                <a:solidFill>
                  <a:srgbClr val="FFFFFF"/>
                </a:solidFill>
                <a:latin typeface="Quattrocento Sans"/>
                <a:ea typeface="Quattrocento Sans"/>
                <a:cs typeface="Quattrocento Sans"/>
                <a:sym typeface="Quattrocento Sans"/>
              </a:rPr>
              <a:t>- C</a:t>
            </a:r>
            <a:r>
              <a:rPr lang="it-IT" sz="3200" b="1" i="0" u="none" strike="noStrike" cap="none">
                <a:solidFill>
                  <a:srgbClr val="FFFFFF"/>
                </a:solidFill>
                <a:latin typeface="Quattrocento Sans"/>
                <a:ea typeface="Quattrocento Sans"/>
                <a:cs typeface="Quattrocento Sans"/>
                <a:sym typeface="Quattrocento Sans"/>
              </a:rPr>
              <a:t>reare volumi cifrati</a:t>
            </a:r>
            <a:endParaRPr/>
          </a:p>
        </p:txBody>
      </p:sp>
      <p:pic>
        <p:nvPicPr>
          <p:cNvPr id="621" name="Google Shape;621;p81"/>
          <p:cNvPicPr preferRelativeResize="0"/>
          <p:nvPr/>
        </p:nvPicPr>
        <p:blipFill rotWithShape="1">
          <a:blip r:embed="rId3">
            <a:alphaModFix/>
          </a:blip>
          <a:srcRect/>
          <a:stretch/>
        </p:blipFill>
        <p:spPr>
          <a:xfrm>
            <a:off x="3322444" y="1226471"/>
            <a:ext cx="5547111" cy="4405058"/>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82"/>
          <p:cNvSpPr txBox="1"/>
          <p:nvPr/>
        </p:nvSpPr>
        <p:spPr>
          <a:xfrm>
            <a:off x="553156" y="234072"/>
            <a:ext cx="654897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True</a:t>
            </a:r>
            <a:r>
              <a:rPr lang="it-IT" sz="3200" b="1" i="0" u="none" strike="noStrike" cap="none">
                <a:solidFill>
                  <a:srgbClr val="FFFFFF"/>
                </a:solidFill>
                <a:latin typeface="Quattrocento Sans"/>
                <a:ea typeface="Quattrocento Sans"/>
                <a:cs typeface="Quattrocento Sans"/>
                <a:sym typeface="Quattrocento Sans"/>
              </a:rPr>
              <a:t> Crypt </a:t>
            </a:r>
            <a:r>
              <a:rPr lang="it-IT" sz="3200" b="1">
                <a:solidFill>
                  <a:srgbClr val="FFFFFF"/>
                </a:solidFill>
                <a:latin typeface="Quattrocento Sans"/>
                <a:ea typeface="Quattrocento Sans"/>
                <a:cs typeface="Quattrocento Sans"/>
                <a:sym typeface="Quattrocento Sans"/>
              </a:rPr>
              <a:t>- C</a:t>
            </a:r>
            <a:r>
              <a:rPr lang="it-IT" sz="3200" b="1" i="0" u="none" strike="noStrike" cap="none">
                <a:solidFill>
                  <a:srgbClr val="FFFFFF"/>
                </a:solidFill>
                <a:latin typeface="Quattrocento Sans"/>
                <a:ea typeface="Quattrocento Sans"/>
                <a:cs typeface="Quattrocento Sans"/>
                <a:sym typeface="Quattrocento Sans"/>
              </a:rPr>
              <a:t>reare volumi cifrati</a:t>
            </a:r>
            <a:endParaRPr/>
          </a:p>
        </p:txBody>
      </p:sp>
      <p:pic>
        <p:nvPicPr>
          <p:cNvPr id="627" name="Google Shape;627;p82"/>
          <p:cNvPicPr preferRelativeResize="0"/>
          <p:nvPr/>
        </p:nvPicPr>
        <p:blipFill rotWithShape="1">
          <a:blip r:embed="rId3">
            <a:alphaModFix/>
          </a:blip>
          <a:srcRect/>
          <a:stretch/>
        </p:blipFill>
        <p:spPr>
          <a:xfrm>
            <a:off x="2634558" y="1299876"/>
            <a:ext cx="6922883" cy="4258247"/>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83"/>
          <p:cNvSpPr txBox="1"/>
          <p:nvPr/>
        </p:nvSpPr>
        <p:spPr>
          <a:xfrm>
            <a:off x="553156" y="234072"/>
            <a:ext cx="654897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True</a:t>
            </a:r>
            <a:r>
              <a:rPr lang="it-IT" sz="3200" b="1" i="0" u="none" strike="noStrike" cap="none">
                <a:solidFill>
                  <a:srgbClr val="FFFFFF"/>
                </a:solidFill>
                <a:latin typeface="Quattrocento Sans"/>
                <a:ea typeface="Quattrocento Sans"/>
                <a:cs typeface="Quattrocento Sans"/>
                <a:sym typeface="Quattrocento Sans"/>
              </a:rPr>
              <a:t> Crypt </a:t>
            </a:r>
            <a:r>
              <a:rPr lang="it-IT" sz="3200" b="1">
                <a:solidFill>
                  <a:srgbClr val="FFFFFF"/>
                </a:solidFill>
                <a:latin typeface="Quattrocento Sans"/>
                <a:ea typeface="Quattrocento Sans"/>
                <a:cs typeface="Quattrocento Sans"/>
                <a:sym typeface="Quattrocento Sans"/>
              </a:rPr>
              <a:t>- C</a:t>
            </a:r>
            <a:r>
              <a:rPr lang="it-IT" sz="3200" b="1" i="0" u="none" strike="noStrike" cap="none">
                <a:solidFill>
                  <a:srgbClr val="FFFFFF"/>
                </a:solidFill>
                <a:latin typeface="Quattrocento Sans"/>
                <a:ea typeface="Quattrocento Sans"/>
                <a:cs typeface="Quattrocento Sans"/>
                <a:sym typeface="Quattrocento Sans"/>
              </a:rPr>
              <a:t>reare volumi cifrati</a:t>
            </a:r>
            <a:endParaRPr/>
          </a:p>
        </p:txBody>
      </p:sp>
      <p:pic>
        <p:nvPicPr>
          <p:cNvPr id="633" name="Google Shape;633;p83"/>
          <p:cNvPicPr preferRelativeResize="0"/>
          <p:nvPr/>
        </p:nvPicPr>
        <p:blipFill rotWithShape="1">
          <a:blip r:embed="rId3">
            <a:alphaModFix/>
          </a:blip>
          <a:srcRect/>
          <a:stretch/>
        </p:blipFill>
        <p:spPr>
          <a:xfrm>
            <a:off x="2160587" y="1613693"/>
            <a:ext cx="7870825" cy="3630613"/>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84"/>
          <p:cNvSpPr txBox="1"/>
          <p:nvPr/>
        </p:nvSpPr>
        <p:spPr>
          <a:xfrm>
            <a:off x="553156" y="234072"/>
            <a:ext cx="654897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True</a:t>
            </a:r>
            <a:r>
              <a:rPr lang="it-IT" sz="3200" b="1" i="0" u="none" strike="noStrike" cap="none">
                <a:solidFill>
                  <a:srgbClr val="FFFFFF"/>
                </a:solidFill>
                <a:latin typeface="Quattrocento Sans"/>
                <a:ea typeface="Quattrocento Sans"/>
                <a:cs typeface="Quattrocento Sans"/>
                <a:sym typeface="Quattrocento Sans"/>
              </a:rPr>
              <a:t> Crypt </a:t>
            </a:r>
            <a:r>
              <a:rPr lang="it-IT" sz="3200" b="1">
                <a:solidFill>
                  <a:srgbClr val="FFFFFF"/>
                </a:solidFill>
                <a:latin typeface="Quattrocento Sans"/>
                <a:ea typeface="Quattrocento Sans"/>
                <a:cs typeface="Quattrocento Sans"/>
                <a:sym typeface="Quattrocento Sans"/>
              </a:rPr>
              <a:t>- C</a:t>
            </a:r>
            <a:r>
              <a:rPr lang="it-IT" sz="3200" b="1" i="0" u="none" strike="noStrike" cap="none">
                <a:solidFill>
                  <a:srgbClr val="FFFFFF"/>
                </a:solidFill>
                <a:latin typeface="Quattrocento Sans"/>
                <a:ea typeface="Quattrocento Sans"/>
                <a:cs typeface="Quattrocento Sans"/>
                <a:sym typeface="Quattrocento Sans"/>
              </a:rPr>
              <a:t>reare volumi cifrati</a:t>
            </a:r>
            <a:endParaRPr/>
          </a:p>
        </p:txBody>
      </p:sp>
      <p:pic>
        <p:nvPicPr>
          <p:cNvPr id="639" name="Google Shape;639;p84"/>
          <p:cNvPicPr preferRelativeResize="0"/>
          <p:nvPr/>
        </p:nvPicPr>
        <p:blipFill rotWithShape="1">
          <a:blip r:embed="rId3">
            <a:alphaModFix/>
          </a:blip>
          <a:srcRect/>
          <a:stretch/>
        </p:blipFill>
        <p:spPr>
          <a:xfrm>
            <a:off x="2624335" y="1292915"/>
            <a:ext cx="6943330" cy="427217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5"/>
          <p:cNvSpPr txBox="1"/>
          <p:nvPr/>
        </p:nvSpPr>
        <p:spPr>
          <a:xfrm>
            <a:off x="553156" y="234072"/>
            <a:ext cx="654897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True</a:t>
            </a:r>
            <a:r>
              <a:rPr lang="it-IT" sz="3200" b="1" i="0" u="none" strike="noStrike" cap="none">
                <a:solidFill>
                  <a:srgbClr val="FFFFFF"/>
                </a:solidFill>
                <a:latin typeface="Quattrocento Sans"/>
                <a:ea typeface="Quattrocento Sans"/>
                <a:cs typeface="Quattrocento Sans"/>
                <a:sym typeface="Quattrocento Sans"/>
              </a:rPr>
              <a:t> Crypt </a:t>
            </a:r>
            <a:r>
              <a:rPr lang="it-IT" sz="3200" b="1">
                <a:solidFill>
                  <a:srgbClr val="FFFFFF"/>
                </a:solidFill>
                <a:latin typeface="Quattrocento Sans"/>
                <a:ea typeface="Quattrocento Sans"/>
                <a:cs typeface="Quattrocento Sans"/>
                <a:sym typeface="Quattrocento Sans"/>
              </a:rPr>
              <a:t>- C</a:t>
            </a:r>
            <a:r>
              <a:rPr lang="it-IT" sz="3200" b="1" i="0" u="none" strike="noStrike" cap="none">
                <a:solidFill>
                  <a:srgbClr val="FFFFFF"/>
                </a:solidFill>
                <a:latin typeface="Quattrocento Sans"/>
                <a:ea typeface="Quattrocento Sans"/>
                <a:cs typeface="Quattrocento Sans"/>
                <a:sym typeface="Quattrocento Sans"/>
              </a:rPr>
              <a:t>reare volumi cifrati</a:t>
            </a:r>
            <a:endParaRPr/>
          </a:p>
        </p:txBody>
      </p:sp>
      <p:pic>
        <p:nvPicPr>
          <p:cNvPr id="645" name="Google Shape;645;p85"/>
          <p:cNvPicPr preferRelativeResize="0"/>
          <p:nvPr/>
        </p:nvPicPr>
        <p:blipFill rotWithShape="1">
          <a:blip r:embed="rId3">
            <a:alphaModFix/>
          </a:blip>
          <a:srcRect/>
          <a:stretch/>
        </p:blipFill>
        <p:spPr>
          <a:xfrm>
            <a:off x="2669323" y="1320906"/>
            <a:ext cx="6853354" cy="42161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9"/>
          <p:cNvSpPr txBox="1"/>
          <p:nvPr/>
        </p:nvSpPr>
        <p:spPr>
          <a:xfrm>
            <a:off x="553156" y="234072"/>
            <a:ext cx="227979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1">
                <a:solidFill>
                  <a:schemeClr val="lt1"/>
                </a:solidFill>
                <a:latin typeface="Quattrocento Sans"/>
                <a:ea typeface="Quattrocento Sans"/>
                <a:cs typeface="Quattrocento Sans"/>
                <a:sym typeface="Quattrocento Sans"/>
              </a:rPr>
              <a:t>Le Darknet</a:t>
            </a:r>
            <a:endParaRPr sz="3200" b="1">
              <a:solidFill>
                <a:schemeClr val="lt1"/>
              </a:solidFill>
              <a:latin typeface="Quattrocento Sans"/>
              <a:ea typeface="Quattrocento Sans"/>
              <a:cs typeface="Quattrocento Sans"/>
              <a:sym typeface="Quattrocento Sans"/>
            </a:endParaRPr>
          </a:p>
        </p:txBody>
      </p:sp>
      <p:sp>
        <p:nvSpPr>
          <p:cNvPr id="82" name="Google Shape;82;p9"/>
          <p:cNvSpPr txBox="1"/>
          <p:nvPr/>
        </p:nvSpPr>
        <p:spPr>
          <a:xfrm>
            <a:off x="553156" y="1278768"/>
            <a:ext cx="1061558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800">
                <a:solidFill>
                  <a:srgbClr val="0070C0"/>
                </a:solidFill>
                <a:latin typeface="Quattrocento Sans"/>
                <a:ea typeface="Quattrocento Sans"/>
                <a:cs typeface="Quattrocento Sans"/>
                <a:sym typeface="Quattrocento Sans"/>
              </a:rPr>
              <a:t>TOR: nato come progetto della marina militare americana e ora diffuso in tutto il mondo, è un software sviluppato dal Team del Tor Project che si propone per garantire la navigazione in rete anonima:</a:t>
            </a:r>
            <a:endParaRPr/>
          </a:p>
          <a:p>
            <a:pPr marL="0" marR="0" lvl="0" indent="0" algn="l" rtl="0">
              <a:spcBef>
                <a:spcPts val="0"/>
              </a:spcBef>
              <a:spcAft>
                <a:spcPts val="0"/>
              </a:spcAft>
              <a:buNone/>
            </a:pPr>
            <a:endParaRPr sz="1800">
              <a:solidFill>
                <a:srgbClr val="0070C0"/>
              </a:solidFill>
              <a:latin typeface="Quattrocento Sans"/>
              <a:ea typeface="Quattrocento Sans"/>
              <a:cs typeface="Quattrocento Sans"/>
              <a:sym typeface="Quattrocento Sans"/>
            </a:endParaRPr>
          </a:p>
        </p:txBody>
      </p:sp>
      <p:pic>
        <p:nvPicPr>
          <p:cNvPr id="83" name="Google Shape;83;p9" descr="http://upload.wikimedia.org/wikipedia/commons/d/dc/Tor-onion-network.png"/>
          <p:cNvPicPr preferRelativeResize="0"/>
          <p:nvPr/>
        </p:nvPicPr>
        <p:blipFill rotWithShape="1">
          <a:blip r:embed="rId3">
            <a:alphaModFix/>
          </a:blip>
          <a:srcRect/>
          <a:stretch/>
        </p:blipFill>
        <p:spPr>
          <a:xfrm>
            <a:off x="553156" y="2449560"/>
            <a:ext cx="4756863" cy="3041063"/>
          </a:xfrm>
          <a:prstGeom prst="rect">
            <a:avLst/>
          </a:prstGeom>
          <a:noFill/>
          <a:ln>
            <a:noFill/>
          </a:ln>
        </p:spPr>
      </p:pic>
      <p:pic>
        <p:nvPicPr>
          <p:cNvPr id="84" name="Google Shape;84;p9" descr="http://upload.wikimedia.org/wikipedia/commons/thumb/1/15/Tor-logo-2011-flat.svg/306px-Tor-logo-2011-flat.svg.png"/>
          <p:cNvPicPr preferRelativeResize="0"/>
          <p:nvPr/>
        </p:nvPicPr>
        <p:blipFill rotWithShape="1">
          <a:blip r:embed="rId4">
            <a:alphaModFix/>
          </a:blip>
          <a:srcRect/>
          <a:stretch/>
        </p:blipFill>
        <p:spPr>
          <a:xfrm>
            <a:off x="5991201" y="2449560"/>
            <a:ext cx="1871662" cy="1131888"/>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86"/>
          <p:cNvSpPr txBox="1"/>
          <p:nvPr/>
        </p:nvSpPr>
        <p:spPr>
          <a:xfrm>
            <a:off x="553156" y="234072"/>
            <a:ext cx="654897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True</a:t>
            </a:r>
            <a:r>
              <a:rPr lang="it-IT" sz="3200" b="1" i="0" u="none" strike="noStrike" cap="none">
                <a:solidFill>
                  <a:srgbClr val="FFFFFF"/>
                </a:solidFill>
                <a:latin typeface="Quattrocento Sans"/>
                <a:ea typeface="Quattrocento Sans"/>
                <a:cs typeface="Quattrocento Sans"/>
                <a:sym typeface="Quattrocento Sans"/>
              </a:rPr>
              <a:t> Crypt </a:t>
            </a:r>
            <a:r>
              <a:rPr lang="it-IT" sz="3200" b="1">
                <a:solidFill>
                  <a:srgbClr val="FFFFFF"/>
                </a:solidFill>
                <a:latin typeface="Quattrocento Sans"/>
                <a:ea typeface="Quattrocento Sans"/>
                <a:cs typeface="Quattrocento Sans"/>
                <a:sym typeface="Quattrocento Sans"/>
              </a:rPr>
              <a:t>- C</a:t>
            </a:r>
            <a:r>
              <a:rPr lang="it-IT" sz="3200" b="1" i="0" u="none" strike="noStrike" cap="none">
                <a:solidFill>
                  <a:srgbClr val="FFFFFF"/>
                </a:solidFill>
                <a:latin typeface="Quattrocento Sans"/>
                <a:ea typeface="Quattrocento Sans"/>
                <a:cs typeface="Quattrocento Sans"/>
                <a:sym typeface="Quattrocento Sans"/>
              </a:rPr>
              <a:t>reare volumi cifrati</a:t>
            </a:r>
            <a:endParaRPr/>
          </a:p>
        </p:txBody>
      </p:sp>
      <p:pic>
        <p:nvPicPr>
          <p:cNvPr id="651" name="Google Shape;651;p86"/>
          <p:cNvPicPr preferRelativeResize="0"/>
          <p:nvPr/>
        </p:nvPicPr>
        <p:blipFill rotWithShape="1">
          <a:blip r:embed="rId3">
            <a:alphaModFix/>
          </a:blip>
          <a:srcRect/>
          <a:stretch/>
        </p:blipFill>
        <p:spPr>
          <a:xfrm>
            <a:off x="3363566" y="1339568"/>
            <a:ext cx="5464867" cy="417886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87"/>
          <p:cNvSpPr txBox="1"/>
          <p:nvPr/>
        </p:nvSpPr>
        <p:spPr>
          <a:xfrm>
            <a:off x="553156" y="234072"/>
            <a:ext cx="654897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True</a:t>
            </a:r>
            <a:r>
              <a:rPr lang="it-IT" sz="3200" b="1" i="0" u="none" strike="noStrike" cap="none">
                <a:solidFill>
                  <a:srgbClr val="FFFFFF"/>
                </a:solidFill>
                <a:latin typeface="Quattrocento Sans"/>
                <a:ea typeface="Quattrocento Sans"/>
                <a:cs typeface="Quattrocento Sans"/>
                <a:sym typeface="Quattrocento Sans"/>
              </a:rPr>
              <a:t> Crypt </a:t>
            </a:r>
            <a:r>
              <a:rPr lang="it-IT" sz="3200" b="1">
                <a:solidFill>
                  <a:srgbClr val="FFFFFF"/>
                </a:solidFill>
                <a:latin typeface="Quattrocento Sans"/>
                <a:ea typeface="Quattrocento Sans"/>
                <a:cs typeface="Quattrocento Sans"/>
                <a:sym typeface="Quattrocento Sans"/>
              </a:rPr>
              <a:t>- C</a:t>
            </a:r>
            <a:r>
              <a:rPr lang="it-IT" sz="3200" b="1" i="0" u="none" strike="noStrike" cap="none">
                <a:solidFill>
                  <a:srgbClr val="FFFFFF"/>
                </a:solidFill>
                <a:latin typeface="Quattrocento Sans"/>
                <a:ea typeface="Quattrocento Sans"/>
                <a:cs typeface="Quattrocento Sans"/>
                <a:sym typeface="Quattrocento Sans"/>
              </a:rPr>
              <a:t>reare volumi cifrati</a:t>
            </a:r>
            <a:endParaRPr/>
          </a:p>
        </p:txBody>
      </p:sp>
      <p:pic>
        <p:nvPicPr>
          <p:cNvPr id="657" name="Google Shape;657;p87"/>
          <p:cNvPicPr preferRelativeResize="0"/>
          <p:nvPr/>
        </p:nvPicPr>
        <p:blipFill rotWithShape="1">
          <a:blip r:embed="rId3">
            <a:alphaModFix/>
          </a:blip>
          <a:srcRect/>
          <a:stretch/>
        </p:blipFill>
        <p:spPr>
          <a:xfrm>
            <a:off x="3381302" y="2258566"/>
            <a:ext cx="5429395" cy="2340868"/>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88"/>
          <p:cNvSpPr txBox="1"/>
          <p:nvPr/>
        </p:nvSpPr>
        <p:spPr>
          <a:xfrm>
            <a:off x="553156" y="234072"/>
            <a:ext cx="654897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True</a:t>
            </a:r>
            <a:r>
              <a:rPr lang="it-IT" sz="3200" b="1" i="0" u="none" strike="noStrike" cap="none">
                <a:solidFill>
                  <a:srgbClr val="FFFFFF"/>
                </a:solidFill>
                <a:latin typeface="Quattrocento Sans"/>
                <a:ea typeface="Quattrocento Sans"/>
                <a:cs typeface="Quattrocento Sans"/>
                <a:sym typeface="Quattrocento Sans"/>
              </a:rPr>
              <a:t> Crypt </a:t>
            </a:r>
            <a:r>
              <a:rPr lang="it-IT" sz="3200" b="1">
                <a:solidFill>
                  <a:srgbClr val="FFFFFF"/>
                </a:solidFill>
                <a:latin typeface="Quattrocento Sans"/>
                <a:ea typeface="Quattrocento Sans"/>
                <a:cs typeface="Quattrocento Sans"/>
                <a:sym typeface="Quattrocento Sans"/>
              </a:rPr>
              <a:t>- C</a:t>
            </a:r>
            <a:r>
              <a:rPr lang="it-IT" sz="3200" b="1" i="0" u="none" strike="noStrike" cap="none">
                <a:solidFill>
                  <a:srgbClr val="FFFFFF"/>
                </a:solidFill>
                <a:latin typeface="Quattrocento Sans"/>
                <a:ea typeface="Quattrocento Sans"/>
                <a:cs typeface="Quattrocento Sans"/>
                <a:sym typeface="Quattrocento Sans"/>
              </a:rPr>
              <a:t>reare volumi cifrati</a:t>
            </a:r>
            <a:endParaRPr/>
          </a:p>
        </p:txBody>
      </p:sp>
      <p:pic>
        <p:nvPicPr>
          <p:cNvPr id="663" name="Google Shape;663;p88"/>
          <p:cNvPicPr preferRelativeResize="0"/>
          <p:nvPr/>
        </p:nvPicPr>
        <p:blipFill rotWithShape="1">
          <a:blip r:embed="rId3">
            <a:alphaModFix/>
          </a:blip>
          <a:srcRect/>
          <a:stretch/>
        </p:blipFill>
        <p:spPr>
          <a:xfrm>
            <a:off x="3469943" y="1166188"/>
            <a:ext cx="5252113" cy="4525624"/>
          </a:xfrm>
          <a:prstGeom prst="rect">
            <a:avLst/>
          </a:prstGeom>
          <a:noFill/>
          <a:ln>
            <a:noFill/>
          </a:ln>
        </p:spPr>
      </p:pic>
      <p:sp>
        <p:nvSpPr>
          <p:cNvPr id="664" name="Google Shape;664;p88"/>
          <p:cNvSpPr/>
          <p:nvPr/>
        </p:nvSpPr>
        <p:spPr>
          <a:xfrm rot="10800000">
            <a:off x="8471811" y="4603416"/>
            <a:ext cx="1356092" cy="456552"/>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89"/>
          <p:cNvSpPr txBox="1"/>
          <p:nvPr/>
        </p:nvSpPr>
        <p:spPr>
          <a:xfrm>
            <a:off x="553156" y="234072"/>
            <a:ext cx="654897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True</a:t>
            </a:r>
            <a:r>
              <a:rPr lang="it-IT" sz="3200" b="1" i="0" u="none" strike="noStrike" cap="none">
                <a:solidFill>
                  <a:srgbClr val="FFFFFF"/>
                </a:solidFill>
                <a:latin typeface="Quattrocento Sans"/>
                <a:ea typeface="Quattrocento Sans"/>
                <a:cs typeface="Quattrocento Sans"/>
                <a:sym typeface="Quattrocento Sans"/>
              </a:rPr>
              <a:t> Crypt </a:t>
            </a:r>
            <a:r>
              <a:rPr lang="it-IT" sz="3200" b="1">
                <a:solidFill>
                  <a:srgbClr val="FFFFFF"/>
                </a:solidFill>
                <a:latin typeface="Quattrocento Sans"/>
                <a:ea typeface="Quattrocento Sans"/>
                <a:cs typeface="Quattrocento Sans"/>
                <a:sym typeface="Quattrocento Sans"/>
              </a:rPr>
              <a:t>- C</a:t>
            </a:r>
            <a:r>
              <a:rPr lang="it-IT" sz="3200" b="1" i="0" u="none" strike="noStrike" cap="none">
                <a:solidFill>
                  <a:srgbClr val="FFFFFF"/>
                </a:solidFill>
                <a:latin typeface="Quattrocento Sans"/>
                <a:ea typeface="Quattrocento Sans"/>
                <a:cs typeface="Quattrocento Sans"/>
                <a:sym typeface="Quattrocento Sans"/>
              </a:rPr>
              <a:t>reare volumi cifrati</a:t>
            </a:r>
            <a:endParaRPr/>
          </a:p>
        </p:txBody>
      </p:sp>
      <p:pic>
        <p:nvPicPr>
          <p:cNvPr id="670" name="Google Shape;670;p89"/>
          <p:cNvPicPr preferRelativeResize="0"/>
          <p:nvPr/>
        </p:nvPicPr>
        <p:blipFill rotWithShape="1">
          <a:blip r:embed="rId3">
            <a:alphaModFix/>
          </a:blip>
          <a:srcRect/>
          <a:stretch/>
        </p:blipFill>
        <p:spPr>
          <a:xfrm>
            <a:off x="3461912" y="1159268"/>
            <a:ext cx="5268175" cy="453946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90"/>
          <p:cNvSpPr txBox="1"/>
          <p:nvPr/>
        </p:nvSpPr>
        <p:spPr>
          <a:xfrm>
            <a:off x="553156" y="234072"/>
            <a:ext cx="654897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True</a:t>
            </a:r>
            <a:r>
              <a:rPr lang="it-IT" sz="3200" b="1" i="0" u="none" strike="noStrike" cap="none">
                <a:solidFill>
                  <a:srgbClr val="FFFFFF"/>
                </a:solidFill>
                <a:latin typeface="Quattrocento Sans"/>
                <a:ea typeface="Quattrocento Sans"/>
                <a:cs typeface="Quattrocento Sans"/>
                <a:sym typeface="Quattrocento Sans"/>
              </a:rPr>
              <a:t> Crypt </a:t>
            </a:r>
            <a:r>
              <a:rPr lang="it-IT" sz="3200" b="1">
                <a:solidFill>
                  <a:srgbClr val="FFFFFF"/>
                </a:solidFill>
                <a:latin typeface="Quattrocento Sans"/>
                <a:ea typeface="Quattrocento Sans"/>
                <a:cs typeface="Quattrocento Sans"/>
                <a:sym typeface="Quattrocento Sans"/>
              </a:rPr>
              <a:t>- C</a:t>
            </a:r>
            <a:r>
              <a:rPr lang="it-IT" sz="3200" b="1" i="0" u="none" strike="noStrike" cap="none">
                <a:solidFill>
                  <a:srgbClr val="FFFFFF"/>
                </a:solidFill>
                <a:latin typeface="Quattrocento Sans"/>
                <a:ea typeface="Quattrocento Sans"/>
                <a:cs typeface="Quattrocento Sans"/>
                <a:sym typeface="Quattrocento Sans"/>
              </a:rPr>
              <a:t>reare volumi cifrati</a:t>
            </a:r>
            <a:endParaRPr/>
          </a:p>
        </p:txBody>
      </p:sp>
      <p:pic>
        <p:nvPicPr>
          <p:cNvPr id="676" name="Google Shape;676;p90"/>
          <p:cNvPicPr preferRelativeResize="0"/>
          <p:nvPr/>
        </p:nvPicPr>
        <p:blipFill rotWithShape="1">
          <a:blip r:embed="rId3">
            <a:alphaModFix/>
          </a:blip>
          <a:srcRect/>
          <a:stretch/>
        </p:blipFill>
        <p:spPr>
          <a:xfrm>
            <a:off x="3439499" y="2515226"/>
            <a:ext cx="5313002" cy="182754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1"/>
          <p:cNvSpPr txBox="1"/>
          <p:nvPr/>
        </p:nvSpPr>
        <p:spPr>
          <a:xfrm>
            <a:off x="553156" y="234072"/>
            <a:ext cx="880478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Quando inseriamo la chiavetta in un altro PC</a:t>
            </a:r>
            <a:endParaRPr sz="3200" b="1" i="0" u="none" strike="noStrike" cap="none">
              <a:solidFill>
                <a:srgbClr val="FFFFFF"/>
              </a:solidFill>
              <a:latin typeface="Quattrocento Sans"/>
              <a:ea typeface="Quattrocento Sans"/>
              <a:cs typeface="Quattrocento Sans"/>
              <a:sym typeface="Quattrocento Sans"/>
            </a:endParaRPr>
          </a:p>
        </p:txBody>
      </p:sp>
      <p:pic>
        <p:nvPicPr>
          <p:cNvPr id="682" name="Google Shape;682;p91"/>
          <p:cNvPicPr preferRelativeResize="0"/>
          <p:nvPr/>
        </p:nvPicPr>
        <p:blipFill rotWithShape="1">
          <a:blip r:embed="rId3">
            <a:alphaModFix/>
          </a:blip>
          <a:srcRect/>
          <a:stretch/>
        </p:blipFill>
        <p:spPr>
          <a:xfrm>
            <a:off x="3725255" y="2282513"/>
            <a:ext cx="4741489" cy="2292973"/>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2"/>
          <p:cNvSpPr txBox="1"/>
          <p:nvPr/>
        </p:nvSpPr>
        <p:spPr>
          <a:xfrm>
            <a:off x="553156" y="234072"/>
            <a:ext cx="582505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Antiforensics - Steganografia</a:t>
            </a:r>
            <a:endParaRPr sz="3200" b="1" i="0" u="none" strike="noStrike" cap="none">
              <a:solidFill>
                <a:srgbClr val="FFFFFF"/>
              </a:solidFill>
              <a:latin typeface="Quattrocento Sans"/>
              <a:ea typeface="Quattrocento Sans"/>
              <a:cs typeface="Quattrocento Sans"/>
              <a:sym typeface="Quattrocento Sans"/>
            </a:endParaRPr>
          </a:p>
        </p:txBody>
      </p:sp>
      <p:sp>
        <p:nvSpPr>
          <p:cNvPr id="688" name="Google Shape;688;p92"/>
          <p:cNvSpPr txBox="1"/>
          <p:nvPr/>
        </p:nvSpPr>
        <p:spPr>
          <a:xfrm>
            <a:off x="553156" y="1659975"/>
            <a:ext cx="10970150" cy="2585323"/>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rgbClr val="0070C0"/>
              </a:buClr>
              <a:buSzPts val="1800"/>
              <a:buFont typeface="Calibri"/>
              <a:buChar char="•"/>
            </a:pPr>
            <a:r>
              <a:rPr lang="it-IT" sz="1800">
                <a:solidFill>
                  <a:srgbClr val="0070C0"/>
                </a:solidFill>
                <a:latin typeface="Calibri"/>
                <a:ea typeface="Calibri"/>
                <a:cs typeface="Calibri"/>
                <a:sym typeface="Calibri"/>
              </a:rPr>
              <a:t>La cifratura è un ottimo metodo di Antiforensics. Esistono anche altre tipologie di Antiforensics come la steganografia e la cancellazione sicura dei file.</a:t>
            </a:r>
            <a:endParaRPr/>
          </a:p>
          <a:p>
            <a:pPr marL="342900" marR="0" lvl="0" indent="-228600" algn="l" rtl="0">
              <a:spcBef>
                <a:spcPts val="0"/>
              </a:spcBef>
              <a:spcAft>
                <a:spcPts val="0"/>
              </a:spcAft>
              <a:buClr>
                <a:schemeClr val="dk1"/>
              </a:buClr>
              <a:buSzPts val="1800"/>
              <a:buFont typeface="Arial"/>
              <a:buNone/>
            </a:pPr>
            <a:endParaRPr sz="1800">
              <a:solidFill>
                <a:srgbClr val="0070C0"/>
              </a:solidFill>
              <a:latin typeface="Calibri"/>
              <a:ea typeface="Calibri"/>
              <a:cs typeface="Calibri"/>
              <a:sym typeface="Calibri"/>
            </a:endParaRPr>
          </a:p>
          <a:p>
            <a:pPr marL="342900" marR="0" lvl="0" indent="-342900" algn="just" rtl="0">
              <a:spcBef>
                <a:spcPts val="0"/>
              </a:spcBef>
              <a:spcAft>
                <a:spcPts val="0"/>
              </a:spcAft>
              <a:buClr>
                <a:srgbClr val="0070C0"/>
              </a:buClr>
              <a:buSzPts val="1800"/>
              <a:buFont typeface="Calibri"/>
              <a:buChar char="•"/>
            </a:pPr>
            <a:r>
              <a:rPr lang="it-IT" sz="1800">
                <a:solidFill>
                  <a:srgbClr val="0070C0"/>
                </a:solidFill>
                <a:latin typeface="Calibri"/>
                <a:ea typeface="Calibri"/>
                <a:cs typeface="Calibri"/>
                <a:sym typeface="Calibri"/>
              </a:rPr>
              <a:t>Il termine steganografia deriva dal greco, e il suo significato letterale è "scrittura nascosta". E’ differente dalla crittografia in quanto, la steganografia nasconde un’informazione (l’esistenza di una informazione), mentre la crittografia la cifra (nasconde il contenuto dell’informazione). </a:t>
            </a:r>
            <a:r>
              <a:rPr lang="it-IT" sz="1800" b="1">
                <a:solidFill>
                  <a:srgbClr val="0070C0"/>
                </a:solidFill>
                <a:latin typeface="Calibri"/>
                <a:ea typeface="Calibri"/>
                <a:cs typeface="Calibri"/>
                <a:sym typeface="Calibri"/>
              </a:rPr>
              <a:t>Le due tecniche possono essere abbinate e sono complementari. Utilizzando la crittografia vediamo il messaggio, ma cifrato, mentre l’obiettivo della steganografia è di nascondere un qualcosa (messaggio) all’interno di un contenitore noto. </a:t>
            </a:r>
            <a:r>
              <a:rPr lang="it-IT" sz="1800">
                <a:solidFill>
                  <a:srgbClr val="0070C0"/>
                </a:solidFill>
                <a:latin typeface="Calibri"/>
                <a:ea typeface="Calibri"/>
                <a:cs typeface="Calibri"/>
                <a:sym typeface="Calibri"/>
              </a:rPr>
              <a:t>Per tecnica steganografica quindi si intende quel processo di occultamento di un’ informazione. (Camouflage)</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pic>
        <p:nvPicPr>
          <p:cNvPr id="693" name="Google Shape;693;p93" descr="http://etleboro.com/picture_library/_Graphics_D5_37_7.jpg"/>
          <p:cNvPicPr preferRelativeResize="0"/>
          <p:nvPr/>
        </p:nvPicPr>
        <p:blipFill rotWithShape="1">
          <a:blip r:embed="rId3">
            <a:alphaModFix/>
          </a:blip>
          <a:srcRect/>
          <a:stretch/>
        </p:blipFill>
        <p:spPr>
          <a:xfrm>
            <a:off x="3682477" y="1258330"/>
            <a:ext cx="4827045" cy="434133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pic>
        <p:nvPicPr>
          <p:cNvPr id="698" name="Google Shape;698;p94"/>
          <p:cNvPicPr preferRelativeResize="0"/>
          <p:nvPr/>
        </p:nvPicPr>
        <p:blipFill rotWithShape="1">
          <a:blip r:embed="rId3">
            <a:alphaModFix/>
          </a:blip>
          <a:srcRect/>
          <a:stretch/>
        </p:blipFill>
        <p:spPr>
          <a:xfrm>
            <a:off x="2936028" y="1253429"/>
            <a:ext cx="6319944" cy="458288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95"/>
          <p:cNvSpPr txBox="1"/>
          <p:nvPr/>
        </p:nvSpPr>
        <p:spPr>
          <a:xfrm>
            <a:off x="553156" y="234072"/>
            <a:ext cx="2717411"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Quattrocento Sans"/>
              <a:buNone/>
            </a:pPr>
            <a:r>
              <a:rPr lang="it-IT" sz="3200" b="1">
                <a:solidFill>
                  <a:srgbClr val="FFFFFF"/>
                </a:solidFill>
                <a:latin typeface="Quattrocento Sans"/>
                <a:ea typeface="Quattrocento Sans"/>
                <a:cs typeface="Quattrocento Sans"/>
                <a:sym typeface="Quattrocento Sans"/>
              </a:rPr>
              <a:t>Antiforensics</a:t>
            </a:r>
            <a:endParaRPr sz="3200" b="1" i="0" u="none" strike="noStrike" cap="none">
              <a:solidFill>
                <a:srgbClr val="FFFFFF"/>
              </a:solidFill>
              <a:latin typeface="Quattrocento Sans"/>
              <a:ea typeface="Quattrocento Sans"/>
              <a:cs typeface="Quattrocento Sans"/>
              <a:sym typeface="Quattrocento Sans"/>
            </a:endParaRPr>
          </a:p>
        </p:txBody>
      </p:sp>
      <p:sp>
        <p:nvSpPr>
          <p:cNvPr id="704" name="Google Shape;704;p95"/>
          <p:cNvSpPr txBox="1"/>
          <p:nvPr/>
        </p:nvSpPr>
        <p:spPr>
          <a:xfrm>
            <a:off x="553156" y="1468605"/>
            <a:ext cx="10876844" cy="3477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2000" b="1">
                <a:solidFill>
                  <a:srgbClr val="0070C0"/>
                </a:solidFill>
                <a:latin typeface="Quattrocento Sans"/>
                <a:ea typeface="Quattrocento Sans"/>
                <a:cs typeface="Quattrocento Sans"/>
                <a:sym typeface="Quattrocento Sans"/>
              </a:rPr>
              <a:t>ALCUNI VANTAGGI:</a:t>
            </a:r>
            <a:endParaRPr/>
          </a:p>
          <a:p>
            <a:pPr marL="0" marR="0" lvl="0" indent="0" algn="l" rtl="0">
              <a:spcBef>
                <a:spcPts val="0"/>
              </a:spcBef>
              <a:spcAft>
                <a:spcPts val="0"/>
              </a:spcAft>
              <a:buNone/>
            </a:pPr>
            <a:endParaRPr sz="1800">
              <a:solidFill>
                <a:srgbClr val="0070C0"/>
              </a:solidFill>
              <a:latin typeface="Quattrocento Sans"/>
              <a:ea typeface="Quattrocento Sans"/>
              <a:cs typeface="Quattrocento Sans"/>
              <a:sym typeface="Quattrocento Sans"/>
            </a:endParaRPr>
          </a:p>
          <a:p>
            <a:pPr marL="285750" marR="0" lvl="0" indent="-285750" algn="just"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Nascondere l’informazione - (quindi non attiriamo l’attenzione a differenza di un’ informazione cifrata);</a:t>
            </a:r>
            <a:endParaRPr/>
          </a:p>
          <a:p>
            <a:pPr marL="285750" marR="0" lvl="0" indent="-285750" algn="just"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Possibilità di nascondere l’informazione in diversi file cover, irriconoscibili dall’occhio umano;</a:t>
            </a:r>
            <a:endParaRPr/>
          </a:p>
          <a:p>
            <a:pPr marL="285750" marR="0" lvl="0" indent="-285750" algn="just"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Difficile monitoring;</a:t>
            </a:r>
            <a:endParaRPr/>
          </a:p>
          <a:p>
            <a:pPr marL="285750" marR="0" lvl="0" indent="-285750" algn="just"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Dimostrarne l’esistenza!</a:t>
            </a:r>
            <a:endParaRPr/>
          </a:p>
          <a:p>
            <a:pPr marL="0" marR="0" lvl="0" indent="0" algn="just" rtl="0">
              <a:spcBef>
                <a:spcPts val="0"/>
              </a:spcBef>
              <a:spcAft>
                <a:spcPts val="0"/>
              </a:spcAft>
              <a:buNone/>
            </a:pPr>
            <a:endParaRPr sz="1800">
              <a:solidFill>
                <a:srgbClr val="0070C0"/>
              </a:solidFill>
              <a:latin typeface="Quattrocento Sans"/>
              <a:ea typeface="Quattrocento Sans"/>
              <a:cs typeface="Quattrocento Sans"/>
              <a:sym typeface="Quattrocento Sans"/>
            </a:endParaRPr>
          </a:p>
          <a:p>
            <a:pPr marL="0" marR="0" lvl="0" indent="0" algn="just" rtl="0">
              <a:spcBef>
                <a:spcPts val="0"/>
              </a:spcBef>
              <a:spcAft>
                <a:spcPts val="0"/>
              </a:spcAft>
              <a:buNone/>
            </a:pPr>
            <a:r>
              <a:rPr lang="it-IT" sz="2000" b="1">
                <a:solidFill>
                  <a:srgbClr val="0070C0"/>
                </a:solidFill>
                <a:latin typeface="Quattrocento Sans"/>
                <a:ea typeface="Quattrocento Sans"/>
                <a:cs typeface="Quattrocento Sans"/>
                <a:sym typeface="Quattrocento Sans"/>
              </a:rPr>
              <a:t>ALCUNI SVANTAGGI:</a:t>
            </a:r>
            <a:endParaRPr/>
          </a:p>
          <a:p>
            <a:pPr marL="0" marR="0" lvl="0" indent="0" algn="just" rtl="0">
              <a:spcBef>
                <a:spcPts val="0"/>
              </a:spcBef>
              <a:spcAft>
                <a:spcPts val="0"/>
              </a:spcAft>
              <a:buNone/>
            </a:pPr>
            <a:endParaRPr sz="1800">
              <a:solidFill>
                <a:srgbClr val="0070C0"/>
              </a:solidFill>
              <a:latin typeface="Quattrocento Sans"/>
              <a:ea typeface="Quattrocento Sans"/>
              <a:cs typeface="Quattrocento Sans"/>
              <a:sym typeface="Quattrocento Sans"/>
            </a:endParaRPr>
          </a:p>
          <a:p>
            <a:pPr marL="285750" marR="0" lvl="0" indent="-285750" algn="just"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Dimensione dei file cover (contenitore informazione nascosta);</a:t>
            </a:r>
            <a:endParaRPr/>
          </a:p>
          <a:p>
            <a:pPr marL="285750" marR="0" lvl="0" indent="-285750" algn="just" rtl="0">
              <a:spcBef>
                <a:spcPts val="0"/>
              </a:spcBef>
              <a:spcAft>
                <a:spcPts val="0"/>
              </a:spcAft>
              <a:buClr>
                <a:srgbClr val="0070C0"/>
              </a:buClr>
              <a:buSzPts val="1800"/>
              <a:buFont typeface="Arial"/>
              <a:buChar char="•"/>
            </a:pPr>
            <a:r>
              <a:rPr lang="it-IT" sz="1800">
                <a:solidFill>
                  <a:srgbClr val="0070C0"/>
                </a:solidFill>
                <a:latin typeface="Quattrocento Sans"/>
                <a:ea typeface="Quattrocento Sans"/>
                <a:cs typeface="Quattrocento Sans"/>
                <a:sym typeface="Quattrocento Sans"/>
              </a:rPr>
              <a:t>Dimensioni informazione nascosta.</a:t>
            </a:r>
            <a:endParaRPr/>
          </a:p>
          <a:p>
            <a:pPr marL="0" marR="0" lvl="0" indent="0" algn="l" rtl="0">
              <a:spcBef>
                <a:spcPts val="0"/>
              </a:spcBef>
              <a:spcAft>
                <a:spcPts val="0"/>
              </a:spcAft>
              <a:buNone/>
            </a:pPr>
            <a:endParaRPr sz="1800">
              <a:solidFill>
                <a:srgbClr val="0070C0"/>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TotalTime>
  <Words>4848</Words>
  <Application>Microsoft Office PowerPoint</Application>
  <PresentationFormat>Widescreen</PresentationFormat>
  <Paragraphs>439</Paragraphs>
  <Slides>114</Slides>
  <Notes>114</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114</vt:i4>
      </vt:variant>
    </vt:vector>
  </HeadingPairs>
  <TitlesOfParts>
    <vt:vector size="121" baseType="lpstr">
      <vt:lpstr>Courier New</vt:lpstr>
      <vt:lpstr>Arial</vt:lpstr>
      <vt:lpstr>Calibri</vt:lpstr>
      <vt:lpstr>Quattrocento Sans</vt:lpstr>
      <vt:lpstr>Open Sans</vt:lpstr>
      <vt:lpstr>Times New Roman</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Crittografia asimmetrica</vt:lpstr>
      <vt:lpstr>Crittografia asimmetrica</vt:lpstr>
      <vt:lpstr>Crittografia asimmetrica</vt:lpstr>
      <vt:lpstr>Crittografia asimmetrica</vt:lpstr>
      <vt:lpstr>Crittografia asimmetrica</vt:lpstr>
      <vt:lpstr>Crittografia asimmetrica</vt:lpstr>
      <vt:lpstr>Pretty Good Privacy (PGP)</vt:lpstr>
      <vt:lpstr>Crittografia in pratica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SG</dc:creator>
  <cp:lastModifiedBy>Selene Giupponi</cp:lastModifiedBy>
  <cp:revision>5</cp:revision>
  <dcterms:created xsi:type="dcterms:W3CDTF">2020-09-21T12:11:51Z</dcterms:created>
  <dcterms:modified xsi:type="dcterms:W3CDTF">2023-10-03T08:31:33Z</dcterms:modified>
</cp:coreProperties>
</file>